
<file path=[Content_Types].xml><?xml version="1.0" encoding="utf-8"?>
<Types xmlns="http://schemas.openxmlformats.org/package/2006/content-types">
  <Default Extension="gif&amp;ehk=1SOL" ContentType="image/gif"/>
  <Default Extension="jpeg" ContentType="image/jpeg"/>
  <Default Extension="jpg" ContentType="image/jpeg"/>
  <Default Extension="jpg&amp;ehk=6JsaWRGllupR7kj071TLVA&amp;r=0&amp;pid=OfficeInsert" ContentType="image/jpeg"/>
  <Default Extension="jpg&amp;ehk=KhYvAjWDgt5xbzwxBb1zIg&amp;r=0&amp;pid=OfficeInsert" ContentType="image/jpeg"/>
  <Default Extension="jpg&amp;ehk=OjKRpw43IffyDu8zY7SCmg&amp;r=0&amp;pid=OfficeInsert" ContentType="image/jpeg"/>
  <Default Extension="jpg&amp;ehk=qbDVcj"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39"/>
  </p:notesMasterIdLst>
  <p:handoutMasterIdLst>
    <p:handoutMasterId r:id="rId40"/>
  </p:handoutMasterIdLst>
  <p:sldIdLst>
    <p:sldId id="256" r:id="rId2"/>
    <p:sldId id="393" r:id="rId3"/>
    <p:sldId id="436" r:id="rId4"/>
    <p:sldId id="423" r:id="rId5"/>
    <p:sldId id="416" r:id="rId6"/>
    <p:sldId id="424" r:id="rId7"/>
    <p:sldId id="427" r:id="rId8"/>
    <p:sldId id="282" r:id="rId9"/>
    <p:sldId id="285" r:id="rId10"/>
    <p:sldId id="405" r:id="rId11"/>
    <p:sldId id="380" r:id="rId12"/>
    <p:sldId id="437" r:id="rId13"/>
    <p:sldId id="439" r:id="rId14"/>
    <p:sldId id="452" r:id="rId15"/>
    <p:sldId id="417" r:id="rId16"/>
    <p:sldId id="418" r:id="rId17"/>
    <p:sldId id="419" r:id="rId18"/>
    <p:sldId id="441" r:id="rId19"/>
    <p:sldId id="422" r:id="rId20"/>
    <p:sldId id="429" r:id="rId21"/>
    <p:sldId id="442" r:id="rId22"/>
    <p:sldId id="443" r:id="rId23"/>
    <p:sldId id="373" r:id="rId24"/>
    <p:sldId id="456" r:id="rId25"/>
    <p:sldId id="409" r:id="rId26"/>
    <p:sldId id="438" r:id="rId27"/>
    <p:sldId id="449" r:id="rId28"/>
    <p:sldId id="450" r:id="rId29"/>
    <p:sldId id="414" r:id="rId30"/>
    <p:sldId id="451" r:id="rId31"/>
    <p:sldId id="397" r:id="rId32"/>
    <p:sldId id="396" r:id="rId33"/>
    <p:sldId id="448" r:id="rId34"/>
    <p:sldId id="445" r:id="rId35"/>
    <p:sldId id="404" r:id="rId36"/>
    <p:sldId id="447" r:id="rId37"/>
    <p:sldId id="430" r:id="rId38"/>
  </p:sldIdLst>
  <p:sldSz cx="9144000" cy="6858000" type="screen4x3"/>
  <p:notesSz cx="6946900" cy="9283700"/>
  <p:defaultTextStyle>
    <a:defPPr>
      <a:defRPr lang="en-US"/>
    </a:defPPr>
    <a:lvl1pPr algn="l" rtl="0" fontAlgn="base">
      <a:spcBef>
        <a:spcPct val="0"/>
      </a:spcBef>
      <a:spcAft>
        <a:spcPct val="0"/>
      </a:spcAft>
      <a:defRPr kern="1200">
        <a:solidFill>
          <a:schemeClr val="tx1"/>
        </a:solidFill>
        <a:latin typeface="Century Gothic" charset="0"/>
        <a:ea typeface="ＭＳ Ｐゴシック" charset="0"/>
        <a:cs typeface="+mn-cs"/>
      </a:defRPr>
    </a:lvl1pPr>
    <a:lvl2pPr marL="457200" algn="l" rtl="0" fontAlgn="base">
      <a:spcBef>
        <a:spcPct val="0"/>
      </a:spcBef>
      <a:spcAft>
        <a:spcPct val="0"/>
      </a:spcAft>
      <a:defRPr kern="1200">
        <a:solidFill>
          <a:schemeClr val="tx1"/>
        </a:solidFill>
        <a:latin typeface="Century Gothic" charset="0"/>
        <a:ea typeface="ＭＳ Ｐゴシック" charset="0"/>
        <a:cs typeface="+mn-cs"/>
      </a:defRPr>
    </a:lvl2pPr>
    <a:lvl3pPr marL="914400" algn="l" rtl="0" fontAlgn="base">
      <a:spcBef>
        <a:spcPct val="0"/>
      </a:spcBef>
      <a:spcAft>
        <a:spcPct val="0"/>
      </a:spcAft>
      <a:defRPr kern="1200">
        <a:solidFill>
          <a:schemeClr val="tx1"/>
        </a:solidFill>
        <a:latin typeface="Century Gothic" charset="0"/>
        <a:ea typeface="ＭＳ Ｐゴシック" charset="0"/>
        <a:cs typeface="+mn-cs"/>
      </a:defRPr>
    </a:lvl3pPr>
    <a:lvl4pPr marL="1371600" algn="l" rtl="0" fontAlgn="base">
      <a:spcBef>
        <a:spcPct val="0"/>
      </a:spcBef>
      <a:spcAft>
        <a:spcPct val="0"/>
      </a:spcAft>
      <a:defRPr kern="1200">
        <a:solidFill>
          <a:schemeClr val="tx1"/>
        </a:solidFill>
        <a:latin typeface="Century Gothic" charset="0"/>
        <a:ea typeface="ＭＳ Ｐゴシック" charset="0"/>
        <a:cs typeface="+mn-cs"/>
      </a:defRPr>
    </a:lvl4pPr>
    <a:lvl5pPr marL="1828800" algn="l" rtl="0" fontAlgn="base">
      <a:spcBef>
        <a:spcPct val="0"/>
      </a:spcBef>
      <a:spcAft>
        <a:spcPct val="0"/>
      </a:spcAft>
      <a:defRPr kern="1200">
        <a:solidFill>
          <a:schemeClr val="tx1"/>
        </a:solidFill>
        <a:latin typeface="Century Gothic" charset="0"/>
        <a:ea typeface="ＭＳ Ｐゴシック" charset="0"/>
        <a:cs typeface="+mn-cs"/>
      </a:defRPr>
    </a:lvl5pPr>
    <a:lvl6pPr marL="2286000" algn="l" defTabSz="457200" rtl="0" eaLnBrk="1" latinLnBrk="0" hangingPunct="1">
      <a:defRPr kern="1200">
        <a:solidFill>
          <a:schemeClr val="tx1"/>
        </a:solidFill>
        <a:latin typeface="Century Gothic" charset="0"/>
        <a:ea typeface="ＭＳ Ｐゴシック" charset="0"/>
        <a:cs typeface="+mn-cs"/>
      </a:defRPr>
    </a:lvl6pPr>
    <a:lvl7pPr marL="2743200" algn="l" defTabSz="457200" rtl="0" eaLnBrk="1" latinLnBrk="0" hangingPunct="1">
      <a:defRPr kern="1200">
        <a:solidFill>
          <a:schemeClr val="tx1"/>
        </a:solidFill>
        <a:latin typeface="Century Gothic" charset="0"/>
        <a:ea typeface="ＭＳ Ｐゴシック" charset="0"/>
        <a:cs typeface="+mn-cs"/>
      </a:defRPr>
    </a:lvl7pPr>
    <a:lvl8pPr marL="3200400" algn="l" defTabSz="457200" rtl="0" eaLnBrk="1" latinLnBrk="0" hangingPunct="1">
      <a:defRPr kern="1200">
        <a:solidFill>
          <a:schemeClr val="tx1"/>
        </a:solidFill>
        <a:latin typeface="Century Gothic" charset="0"/>
        <a:ea typeface="ＭＳ Ｐゴシック" charset="0"/>
        <a:cs typeface="+mn-cs"/>
      </a:defRPr>
    </a:lvl8pPr>
    <a:lvl9pPr marL="3657600" algn="l" defTabSz="457200" rtl="0" eaLnBrk="1" latinLnBrk="0" hangingPunct="1">
      <a:defRPr kern="1200">
        <a:solidFill>
          <a:schemeClr val="tx1"/>
        </a:solidFill>
        <a:latin typeface="Century Gothic"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9378" autoAdjust="0"/>
  </p:normalViewPr>
  <p:slideViewPr>
    <p:cSldViewPr>
      <p:cViewPr varScale="1">
        <p:scale>
          <a:sx n="101" d="100"/>
          <a:sy n="101" d="100"/>
        </p:scale>
        <p:origin x="1960"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asalmon\Documents\Guardianship--collective%20impact\Administrative%20data%20from%20Administrative%20Office%20of%20the%20Courts%20(AOC)\Findings\AOC%20incomp%20scrapbook.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153273742567893"/>
          <c:y val="0"/>
          <c:w val="0.59141169853768305"/>
          <c:h val="0.98234485519818504"/>
        </c:manualLayout>
      </c:layout>
      <c:pieChart>
        <c:varyColors val="1"/>
        <c:ser>
          <c:idx val="0"/>
          <c:order val="0"/>
          <c:dPt>
            <c:idx val="0"/>
            <c:bubble3D val="0"/>
            <c:spPr>
              <a:solidFill>
                <a:schemeClr val="accent5">
                  <a:lumMod val="75000"/>
                </a:schemeClr>
              </a:solidFill>
            </c:spPr>
            <c:extLst>
              <c:ext xmlns:c16="http://schemas.microsoft.com/office/drawing/2014/chart" uri="{C3380CC4-5D6E-409C-BE32-E72D297353CC}">
                <c16:uniqueId val="{00000004-8652-44E4-8C8D-0A7D5399FAA2}"/>
              </c:ext>
            </c:extLst>
          </c:dPt>
          <c:dPt>
            <c:idx val="1"/>
            <c:bubble3D val="0"/>
            <c:spPr>
              <a:solidFill>
                <a:srgbClr val="FFFF00"/>
              </a:solidFill>
            </c:spPr>
            <c:extLst>
              <c:ext xmlns:c16="http://schemas.microsoft.com/office/drawing/2014/chart" uri="{C3380CC4-5D6E-409C-BE32-E72D297353CC}">
                <c16:uniqueId val="{00000001-8652-44E4-8C8D-0A7D5399FAA2}"/>
              </c:ext>
            </c:extLst>
          </c:dPt>
          <c:dPt>
            <c:idx val="2"/>
            <c:bubble3D val="0"/>
            <c:spPr>
              <a:solidFill>
                <a:schemeClr val="accent5">
                  <a:lumMod val="60000"/>
                  <a:lumOff val="40000"/>
                </a:schemeClr>
              </a:solidFill>
            </c:spPr>
            <c:extLst>
              <c:ext xmlns:c16="http://schemas.microsoft.com/office/drawing/2014/chart" uri="{C3380CC4-5D6E-409C-BE32-E72D297353CC}">
                <c16:uniqueId val="{00000003-8652-44E4-8C8D-0A7D5399FAA2}"/>
              </c:ext>
            </c:extLst>
          </c:dPt>
          <c:dLbls>
            <c:dLbl>
              <c:idx val="0"/>
              <c:layout>
                <c:manualLayout>
                  <c:x val="0.11205393968611101"/>
                  <c:y val="-0.24334734641220701"/>
                </c:manualLayout>
              </c:layout>
              <c:tx>
                <c:rich>
                  <a:bodyPr/>
                  <a:lstStyle/>
                  <a:p>
                    <a:pPr>
                      <a:defRPr b="1">
                        <a:solidFill>
                          <a:schemeClr val="bg1"/>
                        </a:solidFill>
                      </a:defRPr>
                    </a:pPr>
                    <a:r>
                      <a:rPr lang="en-US" dirty="0">
                        <a:solidFill>
                          <a:schemeClr val="tx1"/>
                        </a:solidFill>
                      </a:rPr>
                      <a:t>Ruled Incompetent, 11,945</a:t>
                    </a:r>
                    <a:r>
                      <a:rPr lang="en-US" baseline="0" dirty="0">
                        <a:solidFill>
                          <a:schemeClr val="tx1"/>
                        </a:solidFill>
                      </a:rPr>
                      <a:t> </a:t>
                    </a:r>
                    <a:r>
                      <a:rPr lang="en-US" dirty="0">
                        <a:solidFill>
                          <a:schemeClr val="tx1"/>
                        </a:solidFill>
                      </a:rPr>
                      <a:t>(76%)</a:t>
                    </a:r>
                  </a:p>
                </c:rich>
              </c:tx>
              <c:spPr/>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4-8652-44E4-8C8D-0A7D5399FAA2}"/>
                </c:ext>
              </c:extLst>
            </c:dLbl>
            <c:dLbl>
              <c:idx val="1"/>
              <c:layout>
                <c:manualLayout>
                  <c:x val="-6.3648160051422098E-2"/>
                  <c:y val="8.7154900129009297E-2"/>
                </c:manualLayout>
              </c:layout>
              <c:tx>
                <c:rich>
                  <a:bodyPr/>
                  <a:lstStyle/>
                  <a:p>
                    <a:r>
                      <a:rPr lang="en-US" dirty="0"/>
                      <a:t> No Ruling, 3,484 (22%)</a:t>
                    </a:r>
                  </a:p>
                </c:rich>
              </c:tx>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8652-44E4-8C8D-0A7D5399FAA2}"/>
                </c:ext>
              </c:extLst>
            </c:dLbl>
            <c:dLbl>
              <c:idx val="2"/>
              <c:tx>
                <c:rich>
                  <a:bodyPr/>
                  <a:lstStyle/>
                  <a:p>
                    <a:r>
                      <a:rPr lang="en-US" b="1" dirty="0">
                        <a:solidFill>
                          <a:schemeClr val="tx1"/>
                        </a:solidFill>
                      </a:rPr>
                      <a:t>Not Incompetent, 342 (2%)</a:t>
                    </a:r>
                    <a:endParaRPr lang="en-US" dirty="0"/>
                  </a:p>
                </c:rich>
              </c:tx>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8652-44E4-8C8D-0A7D5399FAA2}"/>
                </c:ext>
              </c:extLst>
            </c:dLbl>
            <c:spPr>
              <a:noFill/>
              <a:ln>
                <a:noFill/>
              </a:ln>
              <a:effectLst/>
            </c:spPr>
            <c:txPr>
              <a:bodyPr/>
              <a:lstStyle/>
              <a:p>
                <a:pPr>
                  <a:defRPr b="1">
                    <a:solidFill>
                      <a:schemeClr val="tx1"/>
                    </a:solidFill>
                  </a:defRPr>
                </a:pPr>
                <a:endParaRPr lang="en-US"/>
              </a:p>
            </c:txPr>
            <c:showLegendKey val="0"/>
            <c:showVal val="1"/>
            <c:showCatName val="1"/>
            <c:showSerName val="0"/>
            <c:showPercent val="1"/>
            <c:showBubbleSize val="0"/>
            <c:showLeaderLines val="1"/>
            <c:extLst>
              <c:ext xmlns:c15="http://schemas.microsoft.com/office/drawing/2012/chart" uri="{CE6537A1-D6FC-4f65-9D91-7224C49458BB}"/>
            </c:extLst>
          </c:dLbls>
          <c:cat>
            <c:strRef>
              <c:f>Sheet2!$A$22:$A$24</c:f>
              <c:strCache>
                <c:ptCount val="3"/>
                <c:pt idx="0">
                  <c:v>Ruled Incompetent</c:v>
                </c:pt>
                <c:pt idx="1">
                  <c:v>No Ruling</c:v>
                </c:pt>
                <c:pt idx="2">
                  <c:v>Denied Incompetence</c:v>
                </c:pt>
              </c:strCache>
            </c:strRef>
          </c:cat>
          <c:val>
            <c:numRef>
              <c:f>Sheet2!$B$22:$B$24</c:f>
              <c:numCache>
                <c:formatCode>#,##0</c:formatCode>
                <c:ptCount val="3"/>
                <c:pt idx="0">
                  <c:v>11945</c:v>
                </c:pt>
                <c:pt idx="1">
                  <c:v>3484</c:v>
                </c:pt>
                <c:pt idx="2" formatCode="General">
                  <c:v>342</c:v>
                </c:pt>
              </c:numCache>
            </c:numRef>
          </c:val>
          <c:extLst>
            <c:ext xmlns:c16="http://schemas.microsoft.com/office/drawing/2014/chart" uri="{C3380CC4-5D6E-409C-BE32-E72D297353CC}">
              <c16:uniqueId val="{00000005-8652-44E4-8C8D-0A7D5399FAA2}"/>
            </c:ext>
          </c:extLst>
        </c:ser>
        <c:dLbls>
          <c:showLegendKey val="0"/>
          <c:showVal val="1"/>
          <c:showCatName val="0"/>
          <c:showSerName val="0"/>
          <c:showPercent val="0"/>
          <c:showBubbleSize val="0"/>
          <c:showLeaderLines val="1"/>
        </c:dLbls>
        <c:firstSliceAng val="57"/>
      </c: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7342995169082103"/>
          <c:h val="0.96875"/>
        </c:manualLayout>
      </c:layout>
      <c:ofPieChart>
        <c:ofPieType val="pie"/>
        <c:varyColors val="1"/>
        <c:ser>
          <c:idx val="0"/>
          <c:order val="0"/>
          <c:tx>
            <c:strRef>
              <c:f>Sheet1!$B$1</c:f>
              <c:strCache>
                <c:ptCount val="1"/>
                <c:pt idx="0">
                  <c:v>Column1</c:v>
                </c:pt>
              </c:strCache>
            </c:strRef>
          </c:tx>
          <c:dPt>
            <c:idx val="0"/>
            <c:bubble3D val="0"/>
            <c:spPr>
              <a:solidFill>
                <a:schemeClr val="bg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8-F2CB-4129-8854-731002030DBD}"/>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10ED-5B48-A930-AFB6019BFD17}"/>
              </c:ext>
            </c:extLst>
          </c:dPt>
          <c:dPt>
            <c:idx val="2"/>
            <c:bubble3D val="0"/>
            <c:spPr>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F2CB-4129-8854-731002030DBD}"/>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F2CB-4129-8854-731002030DBD}"/>
              </c:ext>
            </c:extLst>
          </c:dPt>
          <c:dPt>
            <c:idx val="4"/>
            <c:bubble3D val="0"/>
            <c:spPr>
              <a:solidFill>
                <a:schemeClr val="accent2">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6-F2CB-4129-8854-731002030DBD}"/>
              </c:ext>
            </c:extLst>
          </c:dPt>
          <c:dLbls>
            <c:dLbl>
              <c:idx val="2"/>
              <c:tx>
                <c:rich>
                  <a:bodyPr/>
                  <a:lstStyle/>
                  <a:p>
                    <a:r>
                      <a:rPr lang="en-US" dirty="0"/>
                      <a:t>Restoration</a:t>
                    </a:r>
                    <a:r>
                      <a:rPr lang="en-US" baseline="0" dirty="0"/>
                      <a:t> received
70%</a:t>
                    </a:r>
                  </a:p>
                </c:rich>
              </c:tx>
              <c:dLblPos val="in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F2CB-4129-8854-731002030DBD}"/>
                </c:ext>
              </c:extLst>
            </c:dLbl>
            <c:dLbl>
              <c:idx val="3"/>
              <c:layout>
                <c:manualLayout>
                  <c:x val="-5.7900262467191703E-2"/>
                  <c:y val="0.197447235976946"/>
                </c:manualLayout>
              </c:layout>
              <c:tx>
                <c:rich>
                  <a:bodyPr/>
                  <a:lstStyle/>
                  <a:p>
                    <a:r>
                      <a:rPr lang="en-US" dirty="0">
                        <a:solidFill>
                          <a:schemeClr val="bg1"/>
                        </a:solidFill>
                      </a:rPr>
                      <a:t>Guardianship Remained</a:t>
                    </a:r>
                    <a:r>
                      <a:rPr lang="en-US" baseline="0" dirty="0">
                        <a:solidFill>
                          <a:schemeClr val="bg1"/>
                        </a:solidFill>
                      </a:rPr>
                      <a:t>
30%</a:t>
                    </a:r>
                    <a:endParaRPr lang="en-US" dirty="0">
                      <a:solidFill>
                        <a:schemeClr val="bg1"/>
                      </a:solidFill>
                    </a:endParaRP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F2CB-4129-8854-731002030DBD}"/>
                </c:ext>
              </c:extLst>
            </c:dLbl>
            <c:dLbl>
              <c:idx val="4"/>
              <c:delete val="1"/>
              <c:extLst>
                <c:ext xmlns:c15="http://schemas.microsoft.com/office/drawing/2012/chart" uri="{CE6537A1-D6FC-4f65-9D91-7224C49458BB}"/>
                <c:ext xmlns:c16="http://schemas.microsoft.com/office/drawing/2014/chart" uri="{C3380CC4-5D6E-409C-BE32-E72D297353CC}">
                  <c16:uniqueId val="{00000006-F2CB-4129-8854-731002030DB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No Restoration Activity</c:v>
                </c:pt>
                <c:pt idx="2">
                  <c:v>Restorations Granted</c:v>
                </c:pt>
                <c:pt idx="3">
                  <c:v>Restoration Denied</c:v>
                </c:pt>
              </c:strCache>
            </c:strRef>
          </c:cat>
          <c:val>
            <c:numRef>
              <c:f>Sheet1!$B$2:$B$5</c:f>
              <c:numCache>
                <c:formatCode>General</c:formatCode>
                <c:ptCount val="4"/>
                <c:pt idx="0">
                  <c:v>15324</c:v>
                </c:pt>
                <c:pt idx="2">
                  <c:v>331</c:v>
                </c:pt>
                <c:pt idx="3">
                  <c:v>142</c:v>
                </c:pt>
              </c:numCache>
            </c:numRef>
          </c:val>
          <c:extLst>
            <c:ext xmlns:c16="http://schemas.microsoft.com/office/drawing/2014/chart" uri="{C3380CC4-5D6E-409C-BE32-E72D297353CC}">
              <c16:uniqueId val="{00000000-F2CB-4129-8854-731002030DBD}"/>
            </c:ext>
          </c:extLst>
        </c:ser>
        <c:dLbls>
          <c:dLblPos val="inEnd"/>
          <c:showLegendKey val="0"/>
          <c:showVal val="0"/>
          <c:showCatName val="1"/>
          <c:showSerName val="0"/>
          <c:showPercent val="0"/>
          <c:showBubbleSize val="0"/>
          <c:showLeaderLines val="1"/>
        </c:dLbls>
        <c:gapWidth val="100"/>
        <c:splitType val="cust"/>
        <c:custSplit>
          <c:secondPiePt val="2"/>
          <c:secondPiePt val="3"/>
        </c:custSplit>
        <c:secondPieSize val="75"/>
        <c:serLines>
          <c:spPr>
            <a:ln w="9525" cap="flat" cmpd="sng" algn="ctr">
              <a:solidFill>
                <a:schemeClr val="tx1"/>
              </a:solidFill>
              <a:round/>
            </a:ln>
            <a:effectLst/>
          </c:spPr>
        </c:serLines>
      </c:of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0.7449</cdr:x>
      <cdr:y>0.50847</cdr:y>
    </cdr:from>
    <cdr:to>
      <cdr:x>1</cdr:x>
      <cdr:y>1</cdr:y>
    </cdr:to>
    <cdr:sp macro="" textlink="">
      <cdr:nvSpPr>
        <cdr:cNvPr id="2" name="TextBox 1"/>
        <cdr:cNvSpPr txBox="1"/>
      </cdr:nvSpPr>
      <cdr:spPr>
        <a:xfrm xmlns:a="http://schemas.openxmlformats.org/drawingml/2006/main">
          <a:off x="5562600" y="2286000"/>
          <a:ext cx="1905000" cy="2209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t>Based on 15,771 of the 15,798 cases-- excluding 27 (0.17%) people whose records were missing any petition/ruling on incompetence</a:t>
          </a:r>
        </a:p>
      </cdr:txBody>
    </cdr:sp>
  </cdr:relSizeAnchor>
</c:userShapes>
</file>

<file path=ppt/drawings/drawing2.xml><?xml version="1.0" encoding="utf-8"?>
<c:userShapes xmlns:c="http://schemas.openxmlformats.org/drawingml/2006/chart">
  <cdr:relSizeAnchor xmlns:cdr="http://schemas.openxmlformats.org/drawingml/2006/chartDrawing">
    <cdr:from>
      <cdr:x>0.27885</cdr:x>
      <cdr:y>0.4433</cdr:y>
    </cdr:from>
    <cdr:to>
      <cdr:x>0.44231</cdr:x>
      <cdr:y>0.69072</cdr:y>
    </cdr:to>
    <cdr:sp macro="" textlink="">
      <cdr:nvSpPr>
        <cdr:cNvPr id="2" name="TextBox 1"/>
        <cdr:cNvSpPr txBox="1"/>
      </cdr:nvSpPr>
      <cdr:spPr>
        <a:xfrm xmlns:a="http://schemas.openxmlformats.org/drawingml/2006/main">
          <a:off x="2209800" y="2184400"/>
          <a:ext cx="1295400" cy="1219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Restoration Activity 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3009900" cy="46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738" tIns="46369" rIns="92738" bIns="46369" numCol="1" anchor="t" anchorCtr="0" compatLnSpc="1">
            <a:prstTxWarp prst="textNoShape">
              <a:avLst/>
            </a:prstTxWarp>
          </a:bodyPr>
          <a:lstStyle>
            <a:lvl1pPr defTabSz="927100">
              <a:defRPr sz="1200">
                <a:latin typeface="Arial" charset="0"/>
              </a:defRPr>
            </a:lvl1pPr>
          </a:lstStyle>
          <a:p>
            <a:endParaRPr lang="en-US"/>
          </a:p>
        </p:txBody>
      </p:sp>
      <p:sp>
        <p:nvSpPr>
          <p:cNvPr id="37891" name="Rectangle 3"/>
          <p:cNvSpPr>
            <a:spLocks noGrp="1" noChangeArrowheads="1"/>
          </p:cNvSpPr>
          <p:nvPr>
            <p:ph type="dt" sz="quarter" idx="1"/>
          </p:nvPr>
        </p:nvSpPr>
        <p:spPr bwMode="auto">
          <a:xfrm>
            <a:off x="3935413" y="0"/>
            <a:ext cx="3009900" cy="46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738" tIns="46369" rIns="92738" bIns="46369" numCol="1" anchor="t" anchorCtr="0" compatLnSpc="1">
            <a:prstTxWarp prst="textNoShape">
              <a:avLst/>
            </a:prstTxWarp>
          </a:bodyPr>
          <a:lstStyle>
            <a:lvl1pPr algn="r" defTabSz="927100">
              <a:defRPr sz="1200">
                <a:latin typeface="Arial" charset="0"/>
              </a:defRPr>
            </a:lvl1pPr>
          </a:lstStyle>
          <a:p>
            <a:endParaRPr lang="en-US"/>
          </a:p>
        </p:txBody>
      </p:sp>
      <p:sp>
        <p:nvSpPr>
          <p:cNvPr id="37892" name="Rectangle 4"/>
          <p:cNvSpPr>
            <a:spLocks noGrp="1" noChangeArrowheads="1"/>
          </p:cNvSpPr>
          <p:nvPr>
            <p:ph type="ftr" sz="quarter" idx="2"/>
          </p:nvPr>
        </p:nvSpPr>
        <p:spPr bwMode="auto">
          <a:xfrm>
            <a:off x="0" y="8818563"/>
            <a:ext cx="3009900" cy="46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738" tIns="46369" rIns="92738" bIns="46369" numCol="1" anchor="b" anchorCtr="0" compatLnSpc="1">
            <a:prstTxWarp prst="textNoShape">
              <a:avLst/>
            </a:prstTxWarp>
          </a:bodyPr>
          <a:lstStyle>
            <a:lvl1pPr defTabSz="927100">
              <a:defRPr sz="1200">
                <a:latin typeface="Arial" charset="0"/>
              </a:defRPr>
            </a:lvl1pPr>
          </a:lstStyle>
          <a:p>
            <a:endParaRPr lang="en-US"/>
          </a:p>
        </p:txBody>
      </p:sp>
      <p:sp>
        <p:nvSpPr>
          <p:cNvPr id="37893" name="Rectangle 5"/>
          <p:cNvSpPr>
            <a:spLocks noGrp="1" noChangeArrowheads="1"/>
          </p:cNvSpPr>
          <p:nvPr>
            <p:ph type="sldNum" sz="quarter" idx="3"/>
          </p:nvPr>
        </p:nvSpPr>
        <p:spPr bwMode="auto">
          <a:xfrm>
            <a:off x="3935413" y="8818563"/>
            <a:ext cx="3009900" cy="46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738" tIns="46369" rIns="92738" bIns="46369" numCol="1" anchor="b" anchorCtr="0" compatLnSpc="1">
            <a:prstTxWarp prst="textNoShape">
              <a:avLst/>
            </a:prstTxWarp>
          </a:bodyPr>
          <a:lstStyle>
            <a:lvl1pPr algn="r" defTabSz="927100">
              <a:defRPr sz="1200">
                <a:latin typeface="Arial" charset="0"/>
              </a:defRPr>
            </a:lvl1pPr>
          </a:lstStyle>
          <a:p>
            <a:fld id="{795A43B4-505D-704F-97DD-351F64C520B0}" type="slidenum">
              <a:rPr lang="en-US"/>
              <a:pPr/>
              <a:t>‹#›</a:t>
            </a:fld>
            <a:endParaRPr lang="en-US"/>
          </a:p>
        </p:txBody>
      </p:sp>
    </p:spTree>
    <p:extLst>
      <p:ext uri="{BB962C8B-B14F-4D97-AF65-F5344CB8AC3E}">
        <p14:creationId xmlns:p14="http://schemas.microsoft.com/office/powerpoint/2010/main" val="3196527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9900"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5413" y="0"/>
            <a:ext cx="3009900" cy="463550"/>
          </a:xfrm>
          <a:prstGeom prst="rect">
            <a:avLst/>
          </a:prstGeom>
        </p:spPr>
        <p:txBody>
          <a:bodyPr vert="horz" lIns="91440" tIns="45720" rIns="91440" bIns="45720" rtlCol="0"/>
          <a:lstStyle>
            <a:lvl1pPr algn="r">
              <a:defRPr sz="1200"/>
            </a:lvl1pPr>
          </a:lstStyle>
          <a:p>
            <a:fld id="{21B83550-9562-D74B-969D-B493D5A881ED}" type="datetimeFigureOut">
              <a:rPr lang="en-US" smtClean="0"/>
              <a:t>2/8/21</a:t>
            </a:fld>
            <a:endParaRPr lang="en-US"/>
          </a:p>
        </p:txBody>
      </p:sp>
      <p:sp>
        <p:nvSpPr>
          <p:cNvPr id="4" name="Slide Image Placeholder 3"/>
          <p:cNvSpPr>
            <a:spLocks noGrp="1" noRot="1" noChangeAspect="1"/>
          </p:cNvSpPr>
          <p:nvPr>
            <p:ph type="sldImg" idx="2"/>
          </p:nvPr>
        </p:nvSpPr>
        <p:spPr>
          <a:xfrm>
            <a:off x="1152525" y="696913"/>
            <a:ext cx="4641850" cy="3481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10075"/>
            <a:ext cx="5556250" cy="417671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8563"/>
            <a:ext cx="3009900"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5413" y="8818563"/>
            <a:ext cx="3009900" cy="463550"/>
          </a:xfrm>
          <a:prstGeom prst="rect">
            <a:avLst/>
          </a:prstGeom>
        </p:spPr>
        <p:txBody>
          <a:bodyPr vert="horz" lIns="91440" tIns="45720" rIns="91440" bIns="45720" rtlCol="0" anchor="b"/>
          <a:lstStyle>
            <a:lvl1pPr algn="r">
              <a:defRPr sz="1200"/>
            </a:lvl1pPr>
          </a:lstStyle>
          <a:p>
            <a:fld id="{7B208093-2E0C-F548-94C1-A5A989F9C9BE}" type="slidenum">
              <a:rPr lang="en-US" smtClean="0"/>
              <a:t>‹#›</a:t>
            </a:fld>
            <a:endParaRPr lang="en-US"/>
          </a:p>
        </p:txBody>
      </p:sp>
    </p:spTree>
    <p:extLst>
      <p:ext uri="{BB962C8B-B14F-4D97-AF65-F5344CB8AC3E}">
        <p14:creationId xmlns:p14="http://schemas.microsoft.com/office/powerpoint/2010/main" val="38213615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08093-2E0C-F548-94C1-A5A989F9C9BE}" type="slidenum">
              <a:rPr lang="en-US" smtClean="0"/>
              <a:t>1</a:t>
            </a:fld>
            <a:endParaRPr lang="en-US"/>
          </a:p>
        </p:txBody>
      </p:sp>
    </p:spTree>
    <p:extLst>
      <p:ext uri="{BB962C8B-B14F-4D97-AF65-F5344CB8AC3E}">
        <p14:creationId xmlns:p14="http://schemas.microsoft.com/office/powerpoint/2010/main" val="4208168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B2999A63-8CDF-4C06-9DA6-76595E9B01E8}" type="slidenum">
              <a:rPr lang="en-US" smtClean="0"/>
              <a:pPr>
                <a:defRPr/>
              </a:pPr>
              <a:t>8</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~Common agenda</a:t>
            </a:r>
          </a:p>
          <a:p>
            <a:r>
              <a:rPr lang="en-US" baseline="0" dirty="0"/>
              <a:t>~Continuous communication</a:t>
            </a:r>
          </a:p>
          <a:p>
            <a:r>
              <a:rPr lang="en-US" baseline="0" dirty="0"/>
              <a:t>~Shared measurement</a:t>
            </a:r>
          </a:p>
          <a:p>
            <a:r>
              <a:rPr lang="en-US" baseline="0" dirty="0"/>
              <a:t>~Backbone support</a:t>
            </a:r>
          </a:p>
          <a:p>
            <a:r>
              <a:rPr lang="en-US" baseline="0" dirty="0"/>
              <a:t>~Mutually reinforcing activities</a:t>
            </a:r>
          </a:p>
        </p:txBody>
      </p:sp>
      <p:sp>
        <p:nvSpPr>
          <p:cNvPr id="4" name="Slide Number Placeholder 3"/>
          <p:cNvSpPr>
            <a:spLocks noGrp="1"/>
          </p:cNvSpPr>
          <p:nvPr>
            <p:ph type="sldNum" sz="quarter" idx="10"/>
          </p:nvPr>
        </p:nvSpPr>
        <p:spPr/>
        <p:txBody>
          <a:bodyPr/>
          <a:lstStyle/>
          <a:p>
            <a:fld id="{38F458F1-E137-4704-A071-388535080C6A}" type="slidenum">
              <a:rPr lang="en-US" smtClean="0"/>
              <a:t>9</a:t>
            </a:fld>
            <a:endParaRPr lang="en-US"/>
          </a:p>
        </p:txBody>
      </p:sp>
    </p:spTree>
    <p:extLst>
      <p:ext uri="{BB962C8B-B14F-4D97-AF65-F5344CB8AC3E}">
        <p14:creationId xmlns:p14="http://schemas.microsoft.com/office/powerpoint/2010/main" val="54338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Side – Legal terms are ward and incompetent. I try to avoid the term ward, please forgive me if I slip up. Use incompetent when referring to the ruling.</a:t>
            </a:r>
            <a:endParaRPr lang="en-US" dirty="0"/>
          </a:p>
        </p:txBody>
      </p:sp>
      <p:sp>
        <p:nvSpPr>
          <p:cNvPr id="4" name="Slide Number Placeholder 3"/>
          <p:cNvSpPr>
            <a:spLocks noGrp="1"/>
          </p:cNvSpPr>
          <p:nvPr>
            <p:ph type="sldNum" sz="quarter" idx="10"/>
          </p:nvPr>
        </p:nvSpPr>
        <p:spPr/>
        <p:txBody>
          <a:bodyPr/>
          <a:lstStyle/>
          <a:p>
            <a:fld id="{D574AC24-B49A-4887-8853-FD61AC5B1297}" type="slidenum">
              <a:rPr lang="en-US" smtClean="0"/>
              <a:t>16</a:t>
            </a:fld>
            <a:endParaRPr lang="en-US"/>
          </a:p>
        </p:txBody>
      </p:sp>
    </p:spTree>
    <p:extLst>
      <p:ext uri="{BB962C8B-B14F-4D97-AF65-F5344CB8AC3E}">
        <p14:creationId xmlns:p14="http://schemas.microsoft.com/office/powerpoint/2010/main" val="4145101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15,798 people in dataset</a:t>
            </a:r>
          </a:p>
          <a:p>
            <a:pPr lvl="1"/>
            <a:r>
              <a:rPr lang="en-US" dirty="0"/>
              <a:t>468 (3.0%) had some restoration activity</a:t>
            </a:r>
          </a:p>
          <a:p>
            <a:pPr lvl="1"/>
            <a:r>
              <a:rPr lang="en-US" dirty="0"/>
              <a:t>326 (69.7%) of those with activity received restoration</a:t>
            </a:r>
          </a:p>
          <a:p>
            <a:pPr lvl="1"/>
            <a:r>
              <a:rPr lang="en-US" dirty="0"/>
              <a:t>This is only 2.1% of people with guardianship court action in those years</a:t>
            </a:r>
          </a:p>
          <a:p>
            <a:r>
              <a:rPr lang="en-US" dirty="0"/>
              <a:t>Only 57 (12.2%) people had a denial at the end of the record</a:t>
            </a:r>
          </a:p>
        </p:txBody>
      </p:sp>
      <p:sp>
        <p:nvSpPr>
          <p:cNvPr id="4" name="Slide Number Placeholder 3"/>
          <p:cNvSpPr>
            <a:spLocks noGrp="1"/>
          </p:cNvSpPr>
          <p:nvPr>
            <p:ph type="sldNum" sz="quarter" idx="10"/>
          </p:nvPr>
        </p:nvSpPr>
        <p:spPr/>
        <p:txBody>
          <a:bodyPr/>
          <a:lstStyle/>
          <a:p>
            <a:fld id="{7B208093-2E0C-F548-94C1-A5A989F9C9BE}" type="slidenum">
              <a:rPr lang="en-US" smtClean="0"/>
              <a:t>17</a:t>
            </a:fld>
            <a:endParaRPr lang="en-US"/>
          </a:p>
        </p:txBody>
      </p:sp>
    </p:spTree>
    <p:extLst>
      <p:ext uri="{BB962C8B-B14F-4D97-AF65-F5344CB8AC3E}">
        <p14:creationId xmlns:p14="http://schemas.microsoft.com/office/powerpoint/2010/main" val="835928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08093-2E0C-F548-94C1-A5A989F9C9BE}" type="slidenum">
              <a:rPr lang="en-US" smtClean="0"/>
              <a:t>18</a:t>
            </a:fld>
            <a:endParaRPr lang="en-US"/>
          </a:p>
        </p:txBody>
      </p:sp>
    </p:spTree>
    <p:extLst>
      <p:ext uri="{BB962C8B-B14F-4D97-AF65-F5344CB8AC3E}">
        <p14:creationId xmlns:p14="http://schemas.microsoft.com/office/powerpoint/2010/main" val="3208344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p>
          <a:p>
            <a:endParaRPr lang="en-US" dirty="0"/>
          </a:p>
        </p:txBody>
      </p:sp>
      <p:sp>
        <p:nvSpPr>
          <p:cNvPr id="4" name="Slide Number Placeholder 3"/>
          <p:cNvSpPr>
            <a:spLocks noGrp="1"/>
          </p:cNvSpPr>
          <p:nvPr>
            <p:ph type="sldNum" sz="quarter" idx="10"/>
          </p:nvPr>
        </p:nvSpPr>
        <p:spPr/>
        <p:txBody>
          <a:bodyPr/>
          <a:lstStyle/>
          <a:p>
            <a:fld id="{7B208093-2E0C-F548-94C1-A5A989F9C9BE}" type="slidenum">
              <a:rPr lang="en-US" smtClean="0"/>
              <a:t>19</a:t>
            </a:fld>
            <a:endParaRPr lang="en-US"/>
          </a:p>
        </p:txBody>
      </p:sp>
    </p:spTree>
    <p:extLst>
      <p:ext uri="{BB962C8B-B14F-4D97-AF65-F5344CB8AC3E}">
        <p14:creationId xmlns:p14="http://schemas.microsoft.com/office/powerpoint/2010/main" val="14517165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136"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131" name="Rectangle 11"/>
          <p:cNvSpPr>
            <a:spLocks noGrp="1" noChangeArrowheads="1"/>
          </p:cNvSpPr>
          <p:nvPr>
            <p:ph type="ctrTitle"/>
          </p:nvPr>
        </p:nvSpPr>
        <p:spPr>
          <a:xfrm>
            <a:off x="1143000" y="3733800"/>
            <a:ext cx="7162800" cy="1600200"/>
          </a:xfrm>
        </p:spPr>
        <p:txBody>
          <a:bodyPr anchor="ctr"/>
          <a:lstStyle>
            <a:lvl1pPr>
              <a:defRPr sz="4000"/>
            </a:lvl1pPr>
          </a:lstStyle>
          <a:p>
            <a:pPr lvl="0"/>
            <a:r>
              <a:rPr lang="en-US" noProof="0"/>
              <a:t>Click to edit Master title style</a:t>
            </a:r>
          </a:p>
        </p:txBody>
      </p:sp>
      <p:sp>
        <p:nvSpPr>
          <p:cNvPr id="5132" name="Rectangle 12"/>
          <p:cNvSpPr>
            <a:spLocks noGrp="1" noChangeArrowheads="1"/>
          </p:cNvSpPr>
          <p:nvPr>
            <p:ph type="subTitle" idx="1"/>
          </p:nvPr>
        </p:nvSpPr>
        <p:spPr>
          <a:xfrm>
            <a:off x="1143000" y="2743200"/>
            <a:ext cx="7162800" cy="838200"/>
          </a:xfrm>
        </p:spPr>
        <p:txBody>
          <a:bodyPr anchor="b"/>
          <a:lstStyle>
            <a:lvl1pPr marL="0" indent="0">
              <a:buFontTx/>
              <a:buNone/>
              <a:defRPr sz="2000"/>
            </a:lvl1pPr>
          </a:lstStyle>
          <a:p>
            <a:pPr lvl="0"/>
            <a:r>
              <a:rPr lang="en-US" noProof="0"/>
              <a:t>Click to edit Master subtitle style</a:t>
            </a:r>
          </a:p>
        </p:txBody>
      </p:sp>
      <p:sp>
        <p:nvSpPr>
          <p:cNvPr id="5133" name="Rectangle 13"/>
          <p:cNvSpPr>
            <a:spLocks noGrp="1" noChangeArrowheads="1"/>
          </p:cNvSpPr>
          <p:nvPr>
            <p:ph type="dt" sz="half" idx="2"/>
          </p:nvPr>
        </p:nvSpPr>
        <p:spPr/>
        <p:txBody>
          <a:bodyPr/>
          <a:lstStyle>
            <a:lvl1pPr>
              <a:defRPr/>
            </a:lvl1pPr>
          </a:lstStyle>
          <a:p>
            <a:endParaRPr lang="en-US"/>
          </a:p>
        </p:txBody>
      </p:sp>
      <p:sp>
        <p:nvSpPr>
          <p:cNvPr id="5134" name="Rectangle 14"/>
          <p:cNvSpPr>
            <a:spLocks noGrp="1" noChangeArrowheads="1"/>
          </p:cNvSpPr>
          <p:nvPr>
            <p:ph type="ftr" sz="quarter" idx="3"/>
          </p:nvPr>
        </p:nvSpPr>
        <p:spPr/>
        <p:txBody>
          <a:bodyPr/>
          <a:lstStyle>
            <a:lvl1pPr>
              <a:defRPr/>
            </a:lvl1pPr>
          </a:lstStyle>
          <a:p>
            <a:endParaRPr lang="en-US"/>
          </a:p>
        </p:txBody>
      </p:sp>
      <p:sp>
        <p:nvSpPr>
          <p:cNvPr id="5135" name="Rectangle 15"/>
          <p:cNvSpPr>
            <a:spLocks noGrp="1" noChangeArrowheads="1"/>
          </p:cNvSpPr>
          <p:nvPr>
            <p:ph type="sldNum" sz="quarter" idx="4"/>
          </p:nvPr>
        </p:nvSpPr>
        <p:spPr/>
        <p:txBody>
          <a:bodyPr/>
          <a:lstStyle>
            <a:lvl1pPr>
              <a:defRPr/>
            </a:lvl1pPr>
          </a:lstStyle>
          <a:p>
            <a:fld id="{D218362F-CC86-6246-9B1D-3312154FE1D8}"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48F04BA-61B4-844B-B166-73D7132F820E}" type="slidenum">
              <a:rPr lang="en-US"/>
              <a:pPr/>
              <a:t>‹#›</a:t>
            </a:fld>
            <a:endParaRPr lang="en-US"/>
          </a:p>
        </p:txBody>
      </p:sp>
    </p:spTree>
    <p:extLst>
      <p:ext uri="{BB962C8B-B14F-4D97-AF65-F5344CB8AC3E}">
        <p14:creationId xmlns:p14="http://schemas.microsoft.com/office/powerpoint/2010/main" val="1978470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43650" y="533400"/>
            <a:ext cx="1733550"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533400"/>
            <a:ext cx="5048250" cy="5597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25952EB-F678-3749-9D53-2328B8F63DD3}" type="slidenum">
              <a:rPr lang="en-US"/>
              <a:pPr/>
              <a:t>‹#›</a:t>
            </a:fld>
            <a:endParaRPr lang="en-US"/>
          </a:p>
        </p:txBody>
      </p:sp>
    </p:spTree>
    <p:extLst>
      <p:ext uri="{BB962C8B-B14F-4D97-AF65-F5344CB8AC3E}">
        <p14:creationId xmlns:p14="http://schemas.microsoft.com/office/powerpoint/2010/main" val="1581712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533400"/>
            <a:ext cx="6934200" cy="1219200"/>
          </a:xfrm>
        </p:spPr>
        <p:txBody>
          <a:bodyPr/>
          <a:lstStyle/>
          <a:p>
            <a:r>
              <a:rPr lang="en-US"/>
              <a:t>Click to edit Master title style</a:t>
            </a:r>
          </a:p>
        </p:txBody>
      </p:sp>
      <p:sp>
        <p:nvSpPr>
          <p:cNvPr id="3" name="Table Placeholder 2"/>
          <p:cNvSpPr>
            <a:spLocks noGrp="1"/>
          </p:cNvSpPr>
          <p:nvPr>
            <p:ph type="tbl" idx="1"/>
          </p:nvPr>
        </p:nvSpPr>
        <p:spPr>
          <a:xfrm>
            <a:off x="1143000" y="1752600"/>
            <a:ext cx="6934200" cy="4378325"/>
          </a:xfrm>
        </p:spPr>
        <p:txBody>
          <a:bodyPr/>
          <a:lstStyle/>
          <a:p>
            <a:r>
              <a:rPr lang="en-US"/>
              <a:t>Click icon to add table</a:t>
            </a:r>
          </a:p>
        </p:txBody>
      </p:sp>
      <p:sp>
        <p:nvSpPr>
          <p:cNvPr id="4" name="Date Placeholder 3"/>
          <p:cNvSpPr>
            <a:spLocks noGrp="1"/>
          </p:cNvSpPr>
          <p:nvPr>
            <p:ph type="dt" sz="half" idx="10"/>
          </p:nvPr>
        </p:nvSpPr>
        <p:spPr>
          <a:xfrm>
            <a:off x="304800" y="6534150"/>
            <a:ext cx="2133600" cy="304800"/>
          </a:xfrm>
        </p:spPr>
        <p:txBody>
          <a:bodyPr/>
          <a:lstStyle>
            <a:lvl1pPr>
              <a:defRPr/>
            </a:lvl1pPr>
          </a:lstStyle>
          <a:p>
            <a:endParaRPr lang="en-US"/>
          </a:p>
        </p:txBody>
      </p:sp>
      <p:sp>
        <p:nvSpPr>
          <p:cNvPr id="5" name="Footer Placeholder 4"/>
          <p:cNvSpPr>
            <a:spLocks noGrp="1"/>
          </p:cNvSpPr>
          <p:nvPr>
            <p:ph type="ftr" sz="quarter" idx="11"/>
          </p:nvPr>
        </p:nvSpPr>
        <p:spPr>
          <a:xfrm>
            <a:off x="2590800" y="6530975"/>
            <a:ext cx="4038600" cy="304800"/>
          </a:xfrm>
        </p:spPr>
        <p:txBody>
          <a:bodyPr/>
          <a:lstStyle>
            <a:lvl1pPr>
              <a:defRPr/>
            </a:lvl1pPr>
          </a:lstStyle>
          <a:p>
            <a:endParaRPr lang="en-US"/>
          </a:p>
        </p:txBody>
      </p:sp>
      <p:sp>
        <p:nvSpPr>
          <p:cNvPr id="6" name="Slide Number Placeholder 5"/>
          <p:cNvSpPr>
            <a:spLocks noGrp="1"/>
          </p:cNvSpPr>
          <p:nvPr>
            <p:ph type="sldNum" sz="quarter" idx="12"/>
          </p:nvPr>
        </p:nvSpPr>
        <p:spPr>
          <a:xfrm>
            <a:off x="6781800" y="6530975"/>
            <a:ext cx="2057400" cy="304800"/>
          </a:xfrm>
        </p:spPr>
        <p:txBody>
          <a:bodyPr/>
          <a:lstStyle>
            <a:lvl1pPr>
              <a:defRPr/>
            </a:lvl1pPr>
          </a:lstStyle>
          <a:p>
            <a:fld id="{E48D1443-0798-E54E-9565-887986EFB5C4}" type="slidenum">
              <a:rPr lang="en-US"/>
              <a:pPr/>
              <a:t>‹#›</a:t>
            </a:fld>
            <a:endParaRPr lang="en-US"/>
          </a:p>
        </p:txBody>
      </p:sp>
    </p:spTree>
    <p:extLst>
      <p:ext uri="{BB962C8B-B14F-4D97-AF65-F5344CB8AC3E}">
        <p14:creationId xmlns:p14="http://schemas.microsoft.com/office/powerpoint/2010/main" val="2074868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533400"/>
            <a:ext cx="6934200" cy="1219200"/>
          </a:xfrm>
        </p:spPr>
        <p:txBody>
          <a:bodyPr/>
          <a:lstStyle/>
          <a:p>
            <a:r>
              <a:rPr lang="en-US"/>
              <a:t>Click to edit Master title style</a:t>
            </a:r>
          </a:p>
        </p:txBody>
      </p:sp>
      <p:sp>
        <p:nvSpPr>
          <p:cNvPr id="3" name="Chart Placeholder 2"/>
          <p:cNvSpPr>
            <a:spLocks noGrp="1"/>
          </p:cNvSpPr>
          <p:nvPr>
            <p:ph type="chart" idx="1"/>
          </p:nvPr>
        </p:nvSpPr>
        <p:spPr>
          <a:xfrm>
            <a:off x="1143000" y="1752600"/>
            <a:ext cx="6934200" cy="4378325"/>
          </a:xfrm>
        </p:spPr>
        <p:txBody>
          <a:bodyPr/>
          <a:lstStyle/>
          <a:p>
            <a:r>
              <a:rPr lang="en-US"/>
              <a:t>Click icon to add chart</a:t>
            </a:r>
          </a:p>
        </p:txBody>
      </p:sp>
      <p:sp>
        <p:nvSpPr>
          <p:cNvPr id="4" name="Date Placeholder 3"/>
          <p:cNvSpPr>
            <a:spLocks noGrp="1"/>
          </p:cNvSpPr>
          <p:nvPr>
            <p:ph type="dt" sz="half" idx="10"/>
          </p:nvPr>
        </p:nvSpPr>
        <p:spPr>
          <a:xfrm>
            <a:off x="304800" y="6534150"/>
            <a:ext cx="2133600" cy="304800"/>
          </a:xfrm>
        </p:spPr>
        <p:txBody>
          <a:bodyPr/>
          <a:lstStyle>
            <a:lvl1pPr>
              <a:defRPr/>
            </a:lvl1pPr>
          </a:lstStyle>
          <a:p>
            <a:endParaRPr lang="en-US"/>
          </a:p>
        </p:txBody>
      </p:sp>
      <p:sp>
        <p:nvSpPr>
          <p:cNvPr id="5" name="Footer Placeholder 4"/>
          <p:cNvSpPr>
            <a:spLocks noGrp="1"/>
          </p:cNvSpPr>
          <p:nvPr>
            <p:ph type="ftr" sz="quarter" idx="11"/>
          </p:nvPr>
        </p:nvSpPr>
        <p:spPr>
          <a:xfrm>
            <a:off x="2590800" y="6530975"/>
            <a:ext cx="4038600" cy="304800"/>
          </a:xfrm>
        </p:spPr>
        <p:txBody>
          <a:bodyPr/>
          <a:lstStyle>
            <a:lvl1pPr>
              <a:defRPr/>
            </a:lvl1pPr>
          </a:lstStyle>
          <a:p>
            <a:endParaRPr lang="en-US"/>
          </a:p>
        </p:txBody>
      </p:sp>
      <p:sp>
        <p:nvSpPr>
          <p:cNvPr id="6" name="Slide Number Placeholder 5"/>
          <p:cNvSpPr>
            <a:spLocks noGrp="1"/>
          </p:cNvSpPr>
          <p:nvPr>
            <p:ph type="sldNum" sz="quarter" idx="12"/>
          </p:nvPr>
        </p:nvSpPr>
        <p:spPr>
          <a:xfrm>
            <a:off x="6781800" y="6530975"/>
            <a:ext cx="2057400" cy="304800"/>
          </a:xfrm>
        </p:spPr>
        <p:txBody>
          <a:bodyPr/>
          <a:lstStyle>
            <a:lvl1pPr>
              <a:defRPr/>
            </a:lvl1pPr>
          </a:lstStyle>
          <a:p>
            <a:fld id="{8B52B475-CA3C-C248-AFB1-4DC8AA22EBAB}" type="slidenum">
              <a:rPr lang="en-US"/>
              <a:pPr/>
              <a:t>‹#›</a:t>
            </a:fld>
            <a:endParaRPr lang="en-US"/>
          </a:p>
        </p:txBody>
      </p:sp>
    </p:spTree>
    <p:extLst>
      <p:ext uri="{BB962C8B-B14F-4D97-AF65-F5344CB8AC3E}">
        <p14:creationId xmlns:p14="http://schemas.microsoft.com/office/powerpoint/2010/main" val="3330728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A48DD21-C442-EE47-B6C2-2E7EB5237A6B}" type="slidenum">
              <a:rPr lang="en-US"/>
              <a:pPr/>
              <a:t>‹#›</a:t>
            </a:fld>
            <a:endParaRPr lang="en-US"/>
          </a:p>
        </p:txBody>
      </p:sp>
    </p:spTree>
    <p:extLst>
      <p:ext uri="{BB962C8B-B14F-4D97-AF65-F5344CB8AC3E}">
        <p14:creationId xmlns:p14="http://schemas.microsoft.com/office/powerpoint/2010/main" val="887887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CA9FA5-DF15-4040-9A89-A5CDD91D8425}" type="slidenum">
              <a:rPr lang="en-US"/>
              <a:pPr/>
              <a:t>‹#›</a:t>
            </a:fld>
            <a:endParaRPr lang="en-US"/>
          </a:p>
        </p:txBody>
      </p:sp>
    </p:spTree>
    <p:extLst>
      <p:ext uri="{BB962C8B-B14F-4D97-AF65-F5344CB8AC3E}">
        <p14:creationId xmlns:p14="http://schemas.microsoft.com/office/powerpoint/2010/main" val="1373248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1752600"/>
            <a:ext cx="3390900" cy="4378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00"/>
            <a:ext cx="3390900" cy="4378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EC6DC09-3429-1E44-9167-39F9195BF1BA}" type="slidenum">
              <a:rPr lang="en-US"/>
              <a:pPr/>
              <a:t>‹#›</a:t>
            </a:fld>
            <a:endParaRPr lang="en-US"/>
          </a:p>
        </p:txBody>
      </p:sp>
    </p:spTree>
    <p:extLst>
      <p:ext uri="{BB962C8B-B14F-4D97-AF65-F5344CB8AC3E}">
        <p14:creationId xmlns:p14="http://schemas.microsoft.com/office/powerpoint/2010/main" val="1370449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C42BFB6-3AD2-FC44-B59D-9DE8B051EE12}" type="slidenum">
              <a:rPr lang="en-US"/>
              <a:pPr/>
              <a:t>‹#›</a:t>
            </a:fld>
            <a:endParaRPr lang="en-US"/>
          </a:p>
        </p:txBody>
      </p:sp>
    </p:spTree>
    <p:extLst>
      <p:ext uri="{BB962C8B-B14F-4D97-AF65-F5344CB8AC3E}">
        <p14:creationId xmlns:p14="http://schemas.microsoft.com/office/powerpoint/2010/main" val="3624762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84013FC-4250-D245-BA8E-6F853FB7FF5B}" type="slidenum">
              <a:rPr lang="en-US"/>
              <a:pPr/>
              <a:t>‹#›</a:t>
            </a:fld>
            <a:endParaRPr lang="en-US"/>
          </a:p>
        </p:txBody>
      </p:sp>
    </p:spTree>
    <p:extLst>
      <p:ext uri="{BB962C8B-B14F-4D97-AF65-F5344CB8AC3E}">
        <p14:creationId xmlns:p14="http://schemas.microsoft.com/office/powerpoint/2010/main" val="1349562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7436889-93F4-B942-A5AE-66A91CED5963}" type="slidenum">
              <a:rPr lang="en-US"/>
              <a:pPr/>
              <a:t>‹#›</a:t>
            </a:fld>
            <a:endParaRPr lang="en-US"/>
          </a:p>
        </p:txBody>
      </p:sp>
    </p:spTree>
    <p:extLst>
      <p:ext uri="{BB962C8B-B14F-4D97-AF65-F5344CB8AC3E}">
        <p14:creationId xmlns:p14="http://schemas.microsoft.com/office/powerpoint/2010/main" val="321172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A0D0AB7-CB77-874E-BA08-AA4D3901E686}" type="slidenum">
              <a:rPr lang="en-US"/>
              <a:pPr/>
              <a:t>‹#›</a:t>
            </a:fld>
            <a:endParaRPr lang="en-US"/>
          </a:p>
        </p:txBody>
      </p:sp>
    </p:spTree>
    <p:extLst>
      <p:ext uri="{BB962C8B-B14F-4D97-AF65-F5344CB8AC3E}">
        <p14:creationId xmlns:p14="http://schemas.microsoft.com/office/powerpoint/2010/main" val="3329033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4BAD8B1-A07A-244D-A21C-2BD8D0989B6F}" type="slidenum">
              <a:rPr lang="en-US"/>
              <a:pPr/>
              <a:t>‹#›</a:t>
            </a:fld>
            <a:endParaRPr lang="en-US"/>
          </a:p>
        </p:txBody>
      </p:sp>
    </p:spTree>
    <p:extLst>
      <p:ext uri="{BB962C8B-B14F-4D97-AF65-F5344CB8AC3E}">
        <p14:creationId xmlns:p14="http://schemas.microsoft.com/office/powerpoint/2010/main" val="540386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9"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103" name="Rectangle 7"/>
          <p:cNvSpPr>
            <a:spLocks noGrp="1" noChangeArrowheads="1"/>
          </p:cNvSpPr>
          <p:nvPr>
            <p:ph type="title"/>
          </p:nvPr>
        </p:nvSpPr>
        <p:spPr bwMode="auto">
          <a:xfrm>
            <a:off x="1143000" y="533400"/>
            <a:ext cx="6934200"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04" name="Rectangle 8"/>
          <p:cNvSpPr>
            <a:spLocks noGrp="1" noChangeArrowheads="1"/>
          </p:cNvSpPr>
          <p:nvPr>
            <p:ph type="body" idx="1"/>
          </p:nvPr>
        </p:nvSpPr>
        <p:spPr bwMode="auto">
          <a:xfrm>
            <a:off x="1143000" y="1752600"/>
            <a:ext cx="6934200" cy="4378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0" name="Rectangle 14"/>
          <p:cNvSpPr>
            <a:spLocks noGrp="1" noChangeArrowheads="1"/>
          </p:cNvSpPr>
          <p:nvPr>
            <p:ph type="dt" sz="half" idx="2"/>
          </p:nvPr>
        </p:nvSpPr>
        <p:spPr bwMode="auto">
          <a:xfrm>
            <a:off x="304800" y="6534150"/>
            <a:ext cx="21336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000">
                <a:latin typeface="+mn-lt"/>
              </a:defRPr>
            </a:lvl1pPr>
          </a:lstStyle>
          <a:p>
            <a:endParaRPr lang="en-US"/>
          </a:p>
        </p:txBody>
      </p:sp>
      <p:sp>
        <p:nvSpPr>
          <p:cNvPr id="4111" name="Rectangle 15"/>
          <p:cNvSpPr>
            <a:spLocks noGrp="1" noChangeArrowheads="1"/>
          </p:cNvSpPr>
          <p:nvPr>
            <p:ph type="ftr" sz="quarter" idx="3"/>
          </p:nvPr>
        </p:nvSpPr>
        <p:spPr bwMode="auto">
          <a:xfrm>
            <a:off x="2590800" y="6530975"/>
            <a:ext cx="40386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endParaRPr lang="en-US"/>
          </a:p>
        </p:txBody>
      </p:sp>
      <p:sp>
        <p:nvSpPr>
          <p:cNvPr id="4112" name="Rectangle 16"/>
          <p:cNvSpPr>
            <a:spLocks noGrp="1" noChangeArrowheads="1"/>
          </p:cNvSpPr>
          <p:nvPr>
            <p:ph type="sldNum" sz="quarter" idx="4"/>
          </p:nvPr>
        </p:nvSpPr>
        <p:spPr bwMode="auto">
          <a:xfrm>
            <a:off x="6781800" y="6530975"/>
            <a:ext cx="2057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000">
                <a:latin typeface="+mn-lt"/>
              </a:defRPr>
            </a:lvl1pPr>
          </a:lstStyle>
          <a:p>
            <a:fld id="{A02DBABF-769A-1540-9300-0BAB0D4B38F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l" rtl="0" eaLnBrk="1" fontAlgn="base" hangingPunct="1">
        <a:spcBef>
          <a:spcPct val="0"/>
        </a:spcBef>
        <a:spcAft>
          <a:spcPct val="0"/>
        </a:spcAft>
        <a:defRPr sz="3600">
          <a:solidFill>
            <a:schemeClr val="tx1"/>
          </a:solidFill>
          <a:latin typeface="+mj-lt"/>
          <a:ea typeface="+mj-ea"/>
          <a:cs typeface="+mj-cs"/>
        </a:defRPr>
      </a:lvl1pPr>
      <a:lvl2pPr algn="l" rtl="0" eaLnBrk="1" fontAlgn="base" hangingPunct="1">
        <a:spcBef>
          <a:spcPct val="0"/>
        </a:spcBef>
        <a:spcAft>
          <a:spcPct val="0"/>
        </a:spcAft>
        <a:defRPr sz="3600">
          <a:solidFill>
            <a:schemeClr val="tx1"/>
          </a:solidFill>
          <a:latin typeface="Palatino Linotype" charset="0"/>
          <a:ea typeface="ＭＳ Ｐゴシック" charset="0"/>
        </a:defRPr>
      </a:lvl2pPr>
      <a:lvl3pPr algn="l" rtl="0" eaLnBrk="1" fontAlgn="base" hangingPunct="1">
        <a:spcBef>
          <a:spcPct val="0"/>
        </a:spcBef>
        <a:spcAft>
          <a:spcPct val="0"/>
        </a:spcAft>
        <a:defRPr sz="3600">
          <a:solidFill>
            <a:schemeClr val="tx1"/>
          </a:solidFill>
          <a:latin typeface="Palatino Linotype" charset="0"/>
          <a:ea typeface="ＭＳ Ｐゴシック" charset="0"/>
        </a:defRPr>
      </a:lvl3pPr>
      <a:lvl4pPr algn="l" rtl="0" eaLnBrk="1" fontAlgn="base" hangingPunct="1">
        <a:spcBef>
          <a:spcPct val="0"/>
        </a:spcBef>
        <a:spcAft>
          <a:spcPct val="0"/>
        </a:spcAft>
        <a:defRPr sz="3600">
          <a:solidFill>
            <a:schemeClr val="tx1"/>
          </a:solidFill>
          <a:latin typeface="Palatino Linotype" charset="0"/>
          <a:ea typeface="ＭＳ Ｐゴシック" charset="0"/>
        </a:defRPr>
      </a:lvl4pPr>
      <a:lvl5pPr algn="l" rtl="0" eaLnBrk="1" fontAlgn="base" hangingPunct="1">
        <a:spcBef>
          <a:spcPct val="0"/>
        </a:spcBef>
        <a:spcAft>
          <a:spcPct val="0"/>
        </a:spcAft>
        <a:defRPr sz="3600">
          <a:solidFill>
            <a:schemeClr val="tx1"/>
          </a:solidFill>
          <a:latin typeface="Palatino Linotype" charset="0"/>
          <a:ea typeface="ＭＳ Ｐゴシック" charset="0"/>
        </a:defRPr>
      </a:lvl5pPr>
      <a:lvl6pPr marL="457200" algn="l" rtl="0" eaLnBrk="1" fontAlgn="base" hangingPunct="1">
        <a:spcBef>
          <a:spcPct val="0"/>
        </a:spcBef>
        <a:spcAft>
          <a:spcPct val="0"/>
        </a:spcAft>
        <a:defRPr sz="3600">
          <a:solidFill>
            <a:schemeClr val="tx1"/>
          </a:solidFill>
          <a:latin typeface="Palatino Linotype" charset="0"/>
          <a:ea typeface="ＭＳ Ｐゴシック" charset="0"/>
        </a:defRPr>
      </a:lvl6pPr>
      <a:lvl7pPr marL="914400" algn="l" rtl="0" eaLnBrk="1" fontAlgn="base" hangingPunct="1">
        <a:spcBef>
          <a:spcPct val="0"/>
        </a:spcBef>
        <a:spcAft>
          <a:spcPct val="0"/>
        </a:spcAft>
        <a:defRPr sz="3600">
          <a:solidFill>
            <a:schemeClr val="tx1"/>
          </a:solidFill>
          <a:latin typeface="Palatino Linotype" charset="0"/>
          <a:ea typeface="ＭＳ Ｐゴシック" charset="0"/>
        </a:defRPr>
      </a:lvl7pPr>
      <a:lvl8pPr marL="1371600" algn="l" rtl="0" eaLnBrk="1" fontAlgn="base" hangingPunct="1">
        <a:spcBef>
          <a:spcPct val="0"/>
        </a:spcBef>
        <a:spcAft>
          <a:spcPct val="0"/>
        </a:spcAft>
        <a:defRPr sz="3600">
          <a:solidFill>
            <a:schemeClr val="tx1"/>
          </a:solidFill>
          <a:latin typeface="Palatino Linotype" charset="0"/>
          <a:ea typeface="ＭＳ Ｐゴシック" charset="0"/>
        </a:defRPr>
      </a:lvl8pPr>
      <a:lvl9pPr marL="1828800" algn="l" rtl="0" eaLnBrk="1" fontAlgn="base" hangingPunct="1">
        <a:spcBef>
          <a:spcPct val="0"/>
        </a:spcBef>
        <a:spcAft>
          <a:spcPct val="0"/>
        </a:spcAft>
        <a:defRPr sz="3600">
          <a:solidFill>
            <a:schemeClr val="tx1"/>
          </a:solidFill>
          <a:latin typeface="Palatino Linotype" charset="0"/>
          <a:ea typeface="ＭＳ Ｐゴシック" charset="0"/>
        </a:defRPr>
      </a:lvl9pPr>
    </p:titleStyle>
    <p:bodyStyle>
      <a:lvl1pPr marL="342900" indent="-342900" algn="l" rtl="0" eaLnBrk="1" fontAlgn="base" hangingPunct="1">
        <a:spcBef>
          <a:spcPct val="20000"/>
        </a:spcBef>
        <a:spcAft>
          <a:spcPct val="0"/>
        </a:spcAft>
        <a:buClr>
          <a:schemeClr val="tx1"/>
        </a:buClr>
        <a:buSzPct val="8000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SzPct val="80000"/>
        <a:buFont typeface="Palatino Linotype" charset="0"/>
        <a:buChar char="−"/>
        <a:defRPr sz="2200">
          <a:solidFill>
            <a:schemeClr val="tx1"/>
          </a:solidFill>
          <a:latin typeface="+mn-lt"/>
          <a:ea typeface="+mn-ea"/>
        </a:defRPr>
      </a:lvl2pPr>
      <a:lvl3pPr marL="1143000" indent="-228600" algn="l" rtl="0" eaLnBrk="1" fontAlgn="base" hangingPunct="1">
        <a:spcBef>
          <a:spcPct val="20000"/>
        </a:spcBef>
        <a:spcAft>
          <a:spcPct val="0"/>
        </a:spcAft>
        <a:buClr>
          <a:schemeClr val="tx1"/>
        </a:buClr>
        <a:buSzPct val="80000"/>
        <a:buChar char="•"/>
        <a:defRPr sz="2000">
          <a:solidFill>
            <a:schemeClr val="tx1"/>
          </a:solidFill>
          <a:latin typeface="+mn-lt"/>
          <a:ea typeface="+mn-ea"/>
        </a:defRPr>
      </a:lvl3pPr>
      <a:lvl4pPr marL="1600200" indent="-228600" algn="l" rtl="0" eaLnBrk="1" fontAlgn="base" hangingPunct="1">
        <a:spcBef>
          <a:spcPct val="20000"/>
        </a:spcBef>
        <a:spcAft>
          <a:spcPct val="0"/>
        </a:spcAft>
        <a:buClr>
          <a:schemeClr val="tx1"/>
        </a:buClr>
        <a:buSzPct val="80000"/>
        <a:buFont typeface="Palatino Linotype" charset="0"/>
        <a:buChar char="−"/>
        <a:defRPr>
          <a:solidFill>
            <a:schemeClr val="tx1"/>
          </a:solidFill>
          <a:latin typeface="+mn-lt"/>
          <a:ea typeface="+mn-ea"/>
        </a:defRPr>
      </a:lvl4pPr>
      <a:lvl5pPr marL="2057400" indent="-228600" algn="l" rtl="0" eaLnBrk="1" fontAlgn="base" hangingPunct="1">
        <a:spcBef>
          <a:spcPct val="20000"/>
        </a:spcBef>
        <a:spcAft>
          <a:spcPct val="0"/>
        </a:spcAft>
        <a:buClr>
          <a:schemeClr val="tx1"/>
        </a:buClr>
        <a:buSzPct val="80000"/>
        <a:buChar char="•"/>
        <a:defRPr>
          <a:solidFill>
            <a:schemeClr val="tx1"/>
          </a:solidFill>
          <a:latin typeface="+mn-lt"/>
          <a:ea typeface="+mn-ea"/>
        </a:defRPr>
      </a:lvl5pPr>
      <a:lvl6pPr marL="2514600" indent="-228600" algn="l" rtl="0" eaLnBrk="1" fontAlgn="base" hangingPunct="1">
        <a:spcBef>
          <a:spcPct val="20000"/>
        </a:spcBef>
        <a:spcAft>
          <a:spcPct val="0"/>
        </a:spcAft>
        <a:buClr>
          <a:schemeClr val="tx1"/>
        </a:buClr>
        <a:buSzPct val="80000"/>
        <a:buChar char="•"/>
        <a:defRPr>
          <a:solidFill>
            <a:schemeClr val="tx1"/>
          </a:solidFill>
          <a:latin typeface="+mn-lt"/>
          <a:ea typeface="+mn-ea"/>
        </a:defRPr>
      </a:lvl6pPr>
      <a:lvl7pPr marL="2971800" indent="-228600" algn="l" rtl="0" eaLnBrk="1" fontAlgn="base" hangingPunct="1">
        <a:spcBef>
          <a:spcPct val="20000"/>
        </a:spcBef>
        <a:spcAft>
          <a:spcPct val="0"/>
        </a:spcAft>
        <a:buClr>
          <a:schemeClr val="tx1"/>
        </a:buClr>
        <a:buSzPct val="80000"/>
        <a:buChar char="•"/>
        <a:defRPr>
          <a:solidFill>
            <a:schemeClr val="tx1"/>
          </a:solidFill>
          <a:latin typeface="+mn-lt"/>
          <a:ea typeface="+mn-ea"/>
        </a:defRPr>
      </a:lvl7pPr>
      <a:lvl8pPr marL="3429000" indent="-228600" algn="l" rtl="0" eaLnBrk="1" fontAlgn="base" hangingPunct="1">
        <a:spcBef>
          <a:spcPct val="20000"/>
        </a:spcBef>
        <a:spcAft>
          <a:spcPct val="0"/>
        </a:spcAft>
        <a:buClr>
          <a:schemeClr val="tx1"/>
        </a:buClr>
        <a:buSzPct val="80000"/>
        <a:buChar char="•"/>
        <a:defRPr>
          <a:solidFill>
            <a:schemeClr val="tx1"/>
          </a:solidFill>
          <a:latin typeface="+mn-lt"/>
          <a:ea typeface="+mn-ea"/>
        </a:defRPr>
      </a:lvl8pPr>
      <a:lvl9pPr marL="3886200" indent="-228600" algn="l" rtl="0" eaLnBrk="1" fontAlgn="base" hangingPunct="1">
        <a:spcBef>
          <a:spcPct val="20000"/>
        </a:spcBef>
        <a:spcAft>
          <a:spcPct val="0"/>
        </a:spcAft>
        <a:buClr>
          <a:schemeClr val="tx1"/>
        </a:buClr>
        <a:buSzPct val="8000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jpg&amp;ehk=OjKRpw43IffyDu8zY7SCmg&amp;r=0&amp;pid=OfficeInsert"/><Relationship Id="rId13" Type="http://schemas.openxmlformats.org/officeDocument/2006/relationships/hyperlink" Target="http://thebluediamondgallery.com/l/legislation.html" TargetMode="External"/><Relationship Id="rId3" Type="http://schemas.openxmlformats.org/officeDocument/2006/relationships/image" Target="../media/image9.gif&amp;ehk=1SOL"/><Relationship Id="rId7" Type="http://schemas.openxmlformats.org/officeDocument/2006/relationships/hyperlink" Target="https://www.flickr.com/photos/matthileo/3592645233/" TargetMode="External"/><Relationship Id="rId12" Type="http://schemas.openxmlformats.org/officeDocument/2006/relationships/image" Target="../media/image14.jpg&amp;ehk=qbDVcj"/><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1.jpg&amp;ehk=6JsaWRGllupR7kj071TLVA&amp;r=0&amp;pid=OfficeInsert"/><Relationship Id="rId11" Type="http://schemas.openxmlformats.org/officeDocument/2006/relationships/hyperlink" Target="http://ipkitten.blogspot.tw/2013/08/report-from-us-government.html" TargetMode="External"/><Relationship Id="rId5" Type="http://schemas.openxmlformats.org/officeDocument/2006/relationships/image" Target="../media/image10.JPG"/><Relationship Id="rId10" Type="http://schemas.openxmlformats.org/officeDocument/2006/relationships/image" Target="../media/image13.jpg&amp;ehk=KhYvAjWDgt5xbzwxBb1zIg&amp;r=0&amp;pid=OfficeInsert"/><Relationship Id="rId4" Type="http://schemas.openxmlformats.org/officeDocument/2006/relationships/hyperlink" Target="http://en.wikipedia.org/wiki/national_conference_of_commissioners_on_uniform_state_laws" TargetMode="External"/><Relationship Id="rId9" Type="http://schemas.openxmlformats.org/officeDocument/2006/relationships/hyperlink" Target="http://flickr.com/photos/levycarneiro/3978060517" TargetMode="External"/><Relationship Id="rId14" Type="http://schemas.openxmlformats.org/officeDocument/2006/relationships/hyperlink" Target="https://creativecommons.org/licenses/by-sa/3.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youtu.be/iKplR1MpCkE" TargetMode="Externa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upporteddecisionmaking.org" TargetMode="External"/><Relationship Id="rId2" Type="http://schemas.openxmlformats.org/officeDocument/2006/relationships/hyperlink" Target="https://rethinkingguardianshipnc.or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mailto:lkfields@email.unc.edu" TargetMode="External"/><Relationship Id="rId2" Type="http://schemas.openxmlformats.org/officeDocument/2006/relationships/hyperlink" Target="https://rethinkingguardianshipnc.org/"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ncd.gov/publications/2019/turning-rights-into-reality" TargetMode="External"/><Relationship Id="rId2" Type="http://schemas.openxmlformats.org/officeDocument/2006/relationships/hyperlink" Target="https://ncd.gov/publications/2018/beyond-guardianship-toward-alternatives" TargetMode="External"/><Relationship Id="rId1" Type="http://schemas.openxmlformats.org/officeDocument/2006/relationships/slideLayout" Target="../slideLayouts/slideLayout2.xml"/><Relationship Id="rId5" Type="http://schemas.openxmlformats.org/officeDocument/2006/relationships/hyperlink" Target="http://moguardianship.com/%23materials" TargetMode="External"/><Relationship Id="rId4" Type="http://schemas.openxmlformats.org/officeDocument/2006/relationships/hyperlink" Target="http://supporteddecisionmaking.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mailto:lkfields@email.unc.edu"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3400" y="3733800"/>
            <a:ext cx="8153400" cy="1600200"/>
          </a:xfrm>
        </p:spPr>
        <p:txBody>
          <a:bodyPr/>
          <a:lstStyle/>
          <a:p>
            <a:r>
              <a:rPr lang="en-US" sz="1800" b="1" dirty="0"/>
              <a:t>Making Alternatives to Guardianship a Reality in NC</a:t>
            </a:r>
            <a:br>
              <a:rPr lang="en-US" sz="1800" b="1" dirty="0"/>
            </a:br>
            <a:r>
              <a:rPr lang="en-US" sz="1600" dirty="0"/>
              <a:t>Wednesday, February 10, 2021</a:t>
            </a:r>
            <a:br>
              <a:rPr lang="en-US" sz="1600" dirty="0"/>
            </a:br>
            <a:r>
              <a:rPr lang="en-US" sz="1600" dirty="0"/>
              <a:t>Linda Kendall Fields, M.Ed. </a:t>
            </a:r>
            <a:br>
              <a:rPr lang="en-US" sz="1600" dirty="0"/>
            </a:br>
            <a:r>
              <a:rPr lang="en-US" sz="1600" dirty="0"/>
              <a:t>UNC </a:t>
            </a:r>
            <a:r>
              <a:rPr lang="mr-IN" sz="1600" dirty="0"/>
              <a:t>–</a:t>
            </a:r>
            <a:r>
              <a:rPr lang="en-US" sz="1600" dirty="0"/>
              <a:t> Chapel Hill School of Social Work</a:t>
            </a:r>
            <a:br>
              <a:rPr lang="en-US" sz="1600" dirty="0"/>
            </a:br>
            <a:r>
              <a:rPr lang="en-US" sz="1600" dirty="0"/>
              <a:t>The Cares Program </a:t>
            </a:r>
            <a:r>
              <a:rPr lang="mr-IN" sz="1600" dirty="0"/>
              <a:t>–</a:t>
            </a:r>
            <a:r>
              <a:rPr lang="en-US" sz="1600" dirty="0"/>
              <a:t> Facilitating Systems Change With and For Adults of All Ages</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799" y="1371598"/>
            <a:ext cx="4246474" cy="18434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S:\LIBELD\guardianship 2011 summit\Implementation project\replication guide\logos\WINGS_LOGO_FINAL_669_683.jpg">
            <a:extLst>
              <a:ext uri="{FF2B5EF4-FFF2-40B4-BE49-F238E27FC236}">
                <a16:creationId xmlns:a16="http://schemas.microsoft.com/office/drawing/2014/main" id="{12CD24A7-7BEC-4D3E-8C61-C507ADA1012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1524000"/>
            <a:ext cx="1613534" cy="1311307"/>
          </a:xfrm>
          <a:prstGeom prst="rect">
            <a:avLst/>
          </a:prstGeom>
          <a:noFill/>
          <a:ln>
            <a:noFill/>
          </a:ln>
        </p:spPr>
      </p:pic>
      <p:pic>
        <p:nvPicPr>
          <p:cNvPr id="21" name="Picture 20">
            <a:extLst>
              <a:ext uri="{FF2B5EF4-FFF2-40B4-BE49-F238E27FC236}">
                <a16:creationId xmlns:a16="http://schemas.microsoft.com/office/drawing/2014/main" id="{516BDD19-95EB-476F-8D7C-821DC87E8B4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705600" y="3352800"/>
            <a:ext cx="1542762" cy="1751956"/>
          </a:xfrm>
          <a:prstGeom prst="rect">
            <a:avLst/>
          </a:prstGeom>
        </p:spPr>
      </p:pic>
      <p:pic>
        <p:nvPicPr>
          <p:cNvPr id="22" name="Content Placeholder 4" descr="A picture containing text&#10;&#10;Description generated with very high confidence">
            <a:extLst>
              <a:ext uri="{FF2B5EF4-FFF2-40B4-BE49-F238E27FC236}">
                <a16:creationId xmlns:a16="http://schemas.microsoft.com/office/drawing/2014/main" id="{ADECA83E-BD86-4F3D-AE7A-3A6AF018E1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800" y="4800600"/>
            <a:ext cx="1556018" cy="1409886"/>
          </a:xfrm>
          <a:prstGeom prst="rect">
            <a:avLst/>
          </a:prstGeom>
        </p:spPr>
      </p:pic>
      <p:pic>
        <p:nvPicPr>
          <p:cNvPr id="25" name="Picture 24" descr="A close up of a sign&#10;&#10;Description generated with very high confidence">
            <a:extLst>
              <a:ext uri="{FF2B5EF4-FFF2-40B4-BE49-F238E27FC236}">
                <a16:creationId xmlns:a16="http://schemas.microsoft.com/office/drawing/2014/main" id="{3CF07CF3-D354-42C1-9409-36FE5D2A7CF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590800" y="2362200"/>
            <a:ext cx="1200159" cy="1184929"/>
          </a:xfrm>
          <a:prstGeom prst="rect">
            <a:avLst/>
          </a:prstGeom>
        </p:spPr>
      </p:pic>
      <p:pic>
        <p:nvPicPr>
          <p:cNvPr id="28" name="Picture 27" descr="A person looking at the camera&#10;&#10;Description generated with high confidence">
            <a:extLst>
              <a:ext uri="{FF2B5EF4-FFF2-40B4-BE49-F238E27FC236}">
                <a16:creationId xmlns:a16="http://schemas.microsoft.com/office/drawing/2014/main" id="{5A197B5B-AC27-42AB-AB7B-5247D9EDE9A7}"/>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495800" y="2362200"/>
            <a:ext cx="1640205" cy="2000250"/>
          </a:xfrm>
          <a:prstGeom prst="rect">
            <a:avLst/>
          </a:prstGeom>
        </p:spPr>
      </p:pic>
      <p:pic>
        <p:nvPicPr>
          <p:cNvPr id="27" name="Content Placeholder 4" descr="A picture containing clipart&#10;&#10;Description generated with very high confidence">
            <a:extLst>
              <a:ext uri="{FF2B5EF4-FFF2-40B4-BE49-F238E27FC236}">
                <a16:creationId xmlns:a16="http://schemas.microsoft.com/office/drawing/2014/main" id="{5F0FA96E-019E-45EA-9F28-08B61E2C73A9}"/>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648200" y="838200"/>
            <a:ext cx="1091810" cy="1122105"/>
          </a:xfrm>
          <a:prstGeom prst="rect">
            <a:avLst/>
          </a:prstGeom>
        </p:spPr>
      </p:pic>
      <p:pic>
        <p:nvPicPr>
          <p:cNvPr id="3" name="Picture 2" descr="A close up of a piece of paper&#10;&#10;Description generated with high confidence">
            <a:extLst>
              <a:ext uri="{FF2B5EF4-FFF2-40B4-BE49-F238E27FC236}">
                <a16:creationId xmlns:a16="http://schemas.microsoft.com/office/drawing/2014/main" id="{E40CC587-76CC-4328-B43D-E217FFB477D8}"/>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2209800" y="3886200"/>
            <a:ext cx="1546083" cy="1524000"/>
          </a:xfrm>
          <a:prstGeom prst="rect">
            <a:avLst/>
          </a:prstGeom>
        </p:spPr>
      </p:pic>
      <p:sp>
        <p:nvSpPr>
          <p:cNvPr id="5" name="TextBox 4">
            <a:extLst>
              <a:ext uri="{FF2B5EF4-FFF2-40B4-BE49-F238E27FC236}">
                <a16:creationId xmlns:a16="http://schemas.microsoft.com/office/drawing/2014/main" id="{09B9B587-9CB6-4964-81EF-D33001A7D637}"/>
              </a:ext>
            </a:extLst>
          </p:cNvPr>
          <p:cNvSpPr txBox="1"/>
          <p:nvPr/>
        </p:nvSpPr>
        <p:spPr>
          <a:xfrm>
            <a:off x="1105256" y="6858000"/>
            <a:ext cx="1622283" cy="507831"/>
          </a:xfrm>
          <a:prstGeom prst="rect">
            <a:avLst/>
          </a:prstGeom>
          <a:noFill/>
        </p:spPr>
        <p:txBody>
          <a:bodyPr wrap="square" rtlCol="0">
            <a:spAutoFit/>
          </a:bodyPr>
          <a:lstStyle/>
          <a:p>
            <a:r>
              <a:rPr lang="en-US" sz="900">
                <a:hlinkClick r:id="rId13" tooltip="http://thebluediamondgallery.com/l/legislation.html"/>
              </a:rPr>
              <a:t>This Photo</a:t>
            </a:r>
            <a:r>
              <a:rPr lang="en-US" sz="900"/>
              <a:t> by Unknown Author is licensed under </a:t>
            </a:r>
            <a:r>
              <a:rPr lang="en-US" sz="900">
                <a:hlinkClick r:id="rId14" tooltip="https://creativecommons.org/licenses/by-sa/3.0/"/>
              </a:rPr>
              <a:t>CC BY-SA</a:t>
            </a:r>
            <a:endParaRPr lang="en-US" sz="900"/>
          </a:p>
        </p:txBody>
      </p:sp>
      <p:sp>
        <p:nvSpPr>
          <p:cNvPr id="19" name="TextBox 18"/>
          <p:cNvSpPr txBox="1"/>
          <p:nvPr/>
        </p:nvSpPr>
        <p:spPr>
          <a:xfrm>
            <a:off x="685800" y="685800"/>
            <a:ext cx="3505200" cy="1384995"/>
          </a:xfrm>
          <a:prstGeom prst="rect">
            <a:avLst/>
          </a:prstGeom>
          <a:noFill/>
        </p:spPr>
        <p:txBody>
          <a:bodyPr wrap="square" rtlCol="0">
            <a:spAutoFit/>
          </a:bodyPr>
          <a:lstStyle/>
          <a:p>
            <a:r>
              <a:rPr lang="en-US" sz="2800" dirty="0">
                <a:latin typeface="+mj-lt"/>
              </a:rPr>
              <a:t>It’s About Ensuring Rights and Protecting Elders</a:t>
            </a:r>
            <a:r>
              <a:rPr lang="mr-IN" sz="2800" dirty="0">
                <a:latin typeface="+mj-lt"/>
              </a:rPr>
              <a:t>…</a:t>
            </a:r>
            <a:endParaRPr lang="en-US" sz="2800" dirty="0">
              <a:latin typeface="+mj-lt"/>
            </a:endParaRPr>
          </a:p>
        </p:txBody>
      </p:sp>
    </p:spTree>
    <p:extLst>
      <p:ext uri="{BB962C8B-B14F-4D97-AF65-F5344CB8AC3E}">
        <p14:creationId xmlns:p14="http://schemas.microsoft.com/office/powerpoint/2010/main" val="363450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3276600" cy="1295400"/>
          </a:xfrm>
        </p:spPr>
        <p:txBody>
          <a:bodyPr/>
          <a:lstStyle/>
          <a:p>
            <a:r>
              <a:rPr lang="en-US" sz="2400" dirty="0"/>
              <a:t>It’s Also About Adults with Disabilities of All Ages</a:t>
            </a:r>
            <a:r>
              <a:rPr lang="mr-IN" sz="2400" dirty="0"/>
              <a:t>…</a:t>
            </a:r>
            <a:endParaRPr lang="en-US" sz="2400" dirty="0"/>
          </a:p>
        </p:txBody>
      </p:sp>
      <p:pic>
        <p:nvPicPr>
          <p:cNvPr id="3" name="Picture 2" descr="Jenny Hatch.jp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8999" y="1676399"/>
            <a:ext cx="5064125" cy="3369945"/>
          </a:xfrm>
          <a:prstGeom prst="rect">
            <a:avLst/>
          </a:prstGeom>
        </p:spPr>
      </p:pic>
      <p:sp>
        <p:nvSpPr>
          <p:cNvPr id="4" name="TextBox 3"/>
          <p:cNvSpPr txBox="1"/>
          <p:nvPr/>
        </p:nvSpPr>
        <p:spPr>
          <a:xfrm flipH="1">
            <a:off x="457200" y="5486400"/>
            <a:ext cx="8031478" cy="430887"/>
          </a:xfrm>
          <a:prstGeom prst="rect">
            <a:avLst/>
          </a:prstGeom>
          <a:noFill/>
        </p:spPr>
        <p:txBody>
          <a:bodyPr wrap="square" rtlCol="0">
            <a:spAutoFit/>
          </a:bodyPr>
          <a:lstStyle/>
          <a:p>
            <a:r>
              <a:rPr lang="en-US" sz="2200" dirty="0">
                <a:latin typeface="+mj-lt"/>
              </a:rPr>
              <a:t>Jenny Hatch </a:t>
            </a:r>
            <a:r>
              <a:rPr lang="mr-IN" sz="2200" dirty="0">
                <a:latin typeface="+mj-lt"/>
              </a:rPr>
              <a:t>–</a:t>
            </a:r>
            <a:r>
              <a:rPr lang="en-US" sz="2200" dirty="0">
                <a:latin typeface="+mj-lt"/>
              </a:rPr>
              <a:t>”I don’t need a guardian. I just need a little help”</a:t>
            </a:r>
          </a:p>
        </p:txBody>
      </p:sp>
      <p:pic>
        <p:nvPicPr>
          <p:cNvPr id="5" name="Picture 4" descr="ADA 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3048000"/>
            <a:ext cx="1729740" cy="1691640"/>
          </a:xfrm>
          <a:prstGeom prst="rect">
            <a:avLst/>
          </a:prstGeom>
        </p:spPr>
      </p:pic>
    </p:spTree>
    <p:extLst>
      <p:ext uri="{BB962C8B-B14F-4D97-AF65-F5344CB8AC3E}">
        <p14:creationId xmlns:p14="http://schemas.microsoft.com/office/powerpoint/2010/main" val="143964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20-01-25 at 9.01.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762000"/>
            <a:ext cx="4062984" cy="5220462"/>
          </a:xfrm>
          <a:prstGeom prst="rect">
            <a:avLst/>
          </a:prstGeom>
        </p:spPr>
      </p:pic>
      <p:sp>
        <p:nvSpPr>
          <p:cNvPr id="3" name="Content Placeholder 2"/>
          <p:cNvSpPr>
            <a:spLocks noGrp="1"/>
          </p:cNvSpPr>
          <p:nvPr>
            <p:ph sz="half" idx="1"/>
          </p:nvPr>
        </p:nvSpPr>
        <p:spPr>
          <a:xfrm>
            <a:off x="685800" y="1752600"/>
            <a:ext cx="2971800" cy="4378325"/>
          </a:xfrm>
        </p:spPr>
        <p:txBody>
          <a:bodyPr/>
          <a:lstStyle/>
          <a:p>
            <a:r>
              <a:rPr lang="en-US" dirty="0"/>
              <a:t>Add previous report</a:t>
            </a:r>
          </a:p>
        </p:txBody>
      </p:sp>
      <p:pic>
        <p:nvPicPr>
          <p:cNvPr id="2" name="Picture 1" descr="Screen Shot 2020-02-03 at 9.18.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295400"/>
            <a:ext cx="3644900" cy="4720590"/>
          </a:xfrm>
          <a:prstGeom prst="rect">
            <a:avLst/>
          </a:prstGeom>
        </p:spPr>
      </p:pic>
      <p:sp>
        <p:nvSpPr>
          <p:cNvPr id="5" name="TextBox 4"/>
          <p:cNvSpPr txBox="1"/>
          <p:nvPr/>
        </p:nvSpPr>
        <p:spPr>
          <a:xfrm>
            <a:off x="609600" y="533400"/>
            <a:ext cx="3733800" cy="646331"/>
          </a:xfrm>
          <a:prstGeom prst="rect">
            <a:avLst/>
          </a:prstGeom>
          <a:noFill/>
        </p:spPr>
        <p:txBody>
          <a:bodyPr wrap="square" rtlCol="0">
            <a:spAutoFit/>
          </a:bodyPr>
          <a:lstStyle/>
          <a:p>
            <a:pPr algn="ctr"/>
            <a:r>
              <a:rPr lang="en-US" b="1" dirty="0">
                <a:latin typeface="+mj-lt"/>
              </a:rPr>
              <a:t>National Council on Disability 2018 &amp; 2019 Reports</a:t>
            </a:r>
          </a:p>
        </p:txBody>
      </p:sp>
    </p:spTree>
    <p:extLst>
      <p:ext uri="{BB962C8B-B14F-4D97-AF65-F5344CB8AC3E}">
        <p14:creationId xmlns:p14="http://schemas.microsoft.com/office/powerpoint/2010/main" val="1596485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143000" y="609600"/>
            <a:ext cx="6934200" cy="1066800"/>
          </a:xfrm>
        </p:spPr>
        <p:txBody>
          <a:bodyPr/>
          <a:lstStyle/>
          <a:p>
            <a:r>
              <a:rPr lang="en-US" dirty="0"/>
              <a:t>Common Agenda</a:t>
            </a:r>
          </a:p>
        </p:txBody>
      </p:sp>
      <p:sp>
        <p:nvSpPr>
          <p:cNvPr id="12291" name="Rectangle 3"/>
          <p:cNvSpPr>
            <a:spLocks noGrp="1" noChangeArrowheads="1"/>
          </p:cNvSpPr>
          <p:nvPr>
            <p:ph type="body" idx="1"/>
          </p:nvPr>
        </p:nvSpPr>
        <p:spPr>
          <a:xfrm>
            <a:off x="1143000" y="1828800"/>
            <a:ext cx="6934200" cy="4302125"/>
          </a:xfrm>
        </p:spPr>
        <p:txBody>
          <a:bodyPr/>
          <a:lstStyle/>
          <a:p>
            <a:pPr lvl="0"/>
            <a:r>
              <a:rPr lang="en-US" b="1" dirty="0">
                <a:solidFill>
                  <a:schemeClr val="tx1"/>
                </a:solidFill>
                <a:latin typeface="+mn-lt"/>
                <a:ea typeface="+mn-ea"/>
                <a:cs typeface="+mn-cs"/>
              </a:rPr>
              <a:t>Core concepts and basic principles</a:t>
            </a:r>
            <a:r>
              <a:rPr lang="en-US" dirty="0">
                <a:solidFill>
                  <a:schemeClr val="tx1"/>
                </a:solidFill>
                <a:latin typeface="+mn-lt"/>
                <a:ea typeface="+mn-ea"/>
                <a:cs typeface="+mn-cs"/>
              </a:rPr>
              <a:t>: </a:t>
            </a:r>
          </a:p>
          <a:p>
            <a:pPr lvl="1"/>
            <a:r>
              <a:rPr lang="en-US" sz="2400" dirty="0">
                <a:solidFill>
                  <a:schemeClr val="tx1"/>
                </a:solidFill>
                <a:latin typeface="+mn-lt"/>
                <a:ea typeface="+mn-ea"/>
              </a:rPr>
              <a:t>Autonomy, liberty, freedom, dignity</a:t>
            </a:r>
          </a:p>
          <a:p>
            <a:pPr lvl="1"/>
            <a:r>
              <a:rPr lang="en-US" sz="2400" dirty="0">
                <a:solidFill>
                  <a:schemeClr val="tx1"/>
                </a:solidFill>
                <a:latin typeface="+mn-lt"/>
                <a:ea typeface="+mn-ea"/>
              </a:rPr>
              <a:t>Presumption of competence</a:t>
            </a:r>
          </a:p>
          <a:p>
            <a:pPr lvl="1"/>
            <a:r>
              <a:rPr lang="en-US" sz="2400" dirty="0">
                <a:solidFill>
                  <a:schemeClr val="tx1"/>
                </a:solidFill>
                <a:latin typeface="+mn-lt"/>
                <a:ea typeface="+mn-ea"/>
              </a:rPr>
              <a:t>Right to life-time decision-making support </a:t>
            </a:r>
          </a:p>
          <a:p>
            <a:pPr marL="0" indent="0">
              <a:buNone/>
            </a:pPr>
            <a:endParaRPr lang="en-US" dirty="0"/>
          </a:p>
        </p:txBody>
      </p:sp>
      <p:pic>
        <p:nvPicPr>
          <p:cNvPr id="4" name="Picture 3" descr="We the people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4038600"/>
            <a:ext cx="3619500" cy="2026920"/>
          </a:xfrm>
          <a:prstGeom prst="rect">
            <a:avLst/>
          </a:prstGeom>
        </p:spPr>
      </p:pic>
    </p:spTree>
    <p:extLst>
      <p:ext uri="{BB962C8B-B14F-4D97-AF65-F5344CB8AC3E}">
        <p14:creationId xmlns:p14="http://schemas.microsoft.com/office/powerpoint/2010/main" val="148729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391400" cy="914400"/>
          </a:xfrm>
        </p:spPr>
        <p:txBody>
          <a:bodyPr/>
          <a:lstStyle/>
          <a:p>
            <a:r>
              <a:rPr lang="en-US" sz="3200" dirty="0"/>
              <a:t>Common Agenda/Shared Aspiration</a:t>
            </a:r>
          </a:p>
        </p:txBody>
      </p:sp>
      <p:sp>
        <p:nvSpPr>
          <p:cNvPr id="3" name="Content Placeholder 2"/>
          <p:cNvSpPr>
            <a:spLocks noGrp="1"/>
          </p:cNvSpPr>
          <p:nvPr>
            <p:ph idx="1"/>
          </p:nvPr>
        </p:nvSpPr>
        <p:spPr>
          <a:xfrm>
            <a:off x="838200" y="1600200"/>
            <a:ext cx="7315200" cy="4876799"/>
          </a:xfrm>
        </p:spPr>
        <p:txBody>
          <a:bodyPr/>
          <a:lstStyle/>
          <a:p>
            <a:pPr marL="0" indent="0">
              <a:buNone/>
            </a:pPr>
            <a:r>
              <a:rPr lang="en-US" dirty="0"/>
              <a:t>The System-as-it-Should-be would</a:t>
            </a:r>
          </a:p>
          <a:p>
            <a:pPr lvl="0"/>
            <a:r>
              <a:rPr lang="en-US" b="1" dirty="0"/>
              <a:t>Always use least restrictive options </a:t>
            </a:r>
            <a:r>
              <a:rPr lang="en-US" dirty="0"/>
              <a:t>and be based on </a:t>
            </a:r>
            <a:r>
              <a:rPr lang="en-US" b="1" dirty="0"/>
              <a:t>best practices</a:t>
            </a:r>
          </a:p>
          <a:p>
            <a:pPr lvl="0"/>
            <a:r>
              <a:rPr lang="en-US" dirty="0"/>
              <a:t>Offer easily </a:t>
            </a:r>
            <a:r>
              <a:rPr lang="en-US" b="1" dirty="0"/>
              <a:t>available and accessible information</a:t>
            </a:r>
            <a:r>
              <a:rPr lang="en-US" dirty="0"/>
              <a:t> about options and alternatives to guardianship that is communicated to and understood by stakeholders</a:t>
            </a:r>
          </a:p>
          <a:p>
            <a:r>
              <a:rPr lang="en-US" dirty="0"/>
              <a:t>Rest on a process in which </a:t>
            </a:r>
            <a:r>
              <a:rPr lang="en-US" b="1" dirty="0"/>
              <a:t>all stakeholders are identified and engaged</a:t>
            </a:r>
            <a:r>
              <a:rPr lang="en-US" dirty="0"/>
              <a:t> </a:t>
            </a:r>
          </a:p>
          <a:p>
            <a:pPr lvl="0"/>
            <a:r>
              <a:rPr lang="en-US" dirty="0"/>
              <a:t>Have built-in </a:t>
            </a:r>
            <a:r>
              <a:rPr lang="en-US" b="1" dirty="0"/>
              <a:t>accountability </a:t>
            </a:r>
            <a:r>
              <a:rPr lang="en-US" dirty="0"/>
              <a:t>for all stages of guardianship and less restrictive alternatives. </a:t>
            </a:r>
          </a:p>
          <a:p>
            <a:pPr marL="0" indent="0">
              <a:buNone/>
            </a:pPr>
            <a:endParaRPr lang="en-US" dirty="0"/>
          </a:p>
        </p:txBody>
      </p:sp>
    </p:spTree>
    <p:extLst>
      <p:ext uri="{BB962C8B-B14F-4D97-AF65-F5344CB8AC3E}">
        <p14:creationId xmlns:p14="http://schemas.microsoft.com/office/powerpoint/2010/main" val="227187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4800600"/>
            <a:ext cx="7924800" cy="566738"/>
          </a:xfrm>
        </p:spPr>
        <p:txBody>
          <a:bodyPr/>
          <a:lstStyle/>
          <a:p>
            <a:pPr algn="ctr"/>
            <a:r>
              <a:rPr lang="en-US" sz="2800" b="0" dirty="0"/>
              <a:t>The Importance of a Balanced Approach</a:t>
            </a:r>
          </a:p>
        </p:txBody>
      </p:sp>
      <p:pic>
        <p:nvPicPr>
          <p:cNvPr id="7" name="Picture Placeholder 6"/>
          <p:cNvPicPr>
            <a:picLocks noGrp="1" noChangeAspect="1"/>
          </p:cNvPicPr>
          <p:nvPr>
            <p:ph type="pic" idx="1"/>
          </p:nvPr>
        </p:nvPicPr>
        <p:blipFill>
          <a:blip r:embed="rId2"/>
          <a:srcRect l="64" r="64"/>
          <a:stretch>
            <a:fillRect/>
          </a:stretch>
        </p:blipFill>
        <p:spPr/>
      </p:pic>
      <p:sp>
        <p:nvSpPr>
          <p:cNvPr id="6" name="Text Placeholder 5"/>
          <p:cNvSpPr>
            <a:spLocks noGrp="1"/>
          </p:cNvSpPr>
          <p:nvPr>
            <p:ph type="body" sz="half" idx="2"/>
          </p:nvPr>
        </p:nvSpPr>
        <p:spPr/>
        <p:txBody>
          <a:bodyPr/>
          <a:lstStyle/>
          <a:p>
            <a:pPr algn="ctr"/>
            <a:r>
              <a:rPr lang="en-US" sz="2400" dirty="0"/>
              <a:t>Autonomy  -  Support  -  Protection</a:t>
            </a:r>
          </a:p>
        </p:txBody>
      </p:sp>
    </p:spTree>
    <p:extLst>
      <p:ext uri="{BB962C8B-B14F-4D97-AF65-F5344CB8AC3E}">
        <p14:creationId xmlns:p14="http://schemas.microsoft.com/office/powerpoint/2010/main" val="2781398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447800"/>
          </a:xfrm>
        </p:spPr>
        <p:txBody>
          <a:bodyPr/>
          <a:lstStyle/>
          <a:p>
            <a:br>
              <a:rPr lang="en-US" b="1" dirty="0">
                <a:effectLst/>
              </a:rPr>
            </a:br>
            <a:r>
              <a:rPr lang="en-US" dirty="0">
                <a:effectLst/>
              </a:rPr>
              <a:t>How Many People Declared Incompetent in NC? </a:t>
            </a:r>
            <a:r>
              <a:rPr lang="en-US" sz="1600" b="1" dirty="0">
                <a:latin typeface="Palatino"/>
                <a:cs typeface="Palatino"/>
              </a:rPr>
              <a:t>July 1, 2012 </a:t>
            </a:r>
            <a:r>
              <a:rPr lang="mr-IN" sz="1600" b="1" dirty="0">
                <a:latin typeface="Palatino"/>
                <a:cs typeface="Palatino"/>
              </a:rPr>
              <a:t>–</a:t>
            </a:r>
            <a:r>
              <a:rPr lang="en-US" sz="1600" b="1" dirty="0">
                <a:latin typeface="Palatino"/>
                <a:cs typeface="Palatino"/>
              </a:rPr>
              <a:t> December 31, 2015</a:t>
            </a:r>
          </a:p>
        </p:txBody>
      </p:sp>
      <p:graphicFrame>
        <p:nvGraphicFramePr>
          <p:cNvPr id="3" name="Chart 2"/>
          <p:cNvGraphicFramePr>
            <a:graphicFrameLocks/>
          </p:cNvGraphicFramePr>
          <p:nvPr>
            <p:extLst>
              <p:ext uri="{D42A27DB-BD31-4B8C-83A1-F6EECF244321}">
                <p14:modId xmlns:p14="http://schemas.microsoft.com/office/powerpoint/2010/main" val="2742620383"/>
              </p:ext>
            </p:extLst>
          </p:nvPr>
        </p:nvGraphicFramePr>
        <p:xfrm>
          <a:off x="1066800" y="1828800"/>
          <a:ext cx="7467600" cy="4495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54948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600200"/>
          </a:xfrm>
        </p:spPr>
        <p:txBody>
          <a:bodyPr/>
          <a:lstStyle/>
          <a:p>
            <a:r>
              <a:rPr lang="en-US" dirty="0">
                <a:effectLst/>
              </a:rPr>
              <a:t>How Many People Sought &amp; Received Restoration?</a:t>
            </a:r>
            <a:endParaRPr lang="en-US" dirty="0"/>
          </a:p>
        </p:txBody>
      </p:sp>
      <p:graphicFrame>
        <p:nvGraphicFramePr>
          <p:cNvPr id="11" name="Chart 10"/>
          <p:cNvGraphicFramePr/>
          <p:nvPr>
            <p:extLst>
              <p:ext uri="{D42A27DB-BD31-4B8C-83A1-F6EECF244321}">
                <p14:modId xmlns:p14="http://schemas.microsoft.com/office/powerpoint/2010/main" val="281490451"/>
              </p:ext>
            </p:extLst>
          </p:nvPr>
        </p:nvGraphicFramePr>
        <p:xfrm>
          <a:off x="609600" y="1397000"/>
          <a:ext cx="7924800" cy="492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56074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838200"/>
            <a:ext cx="6858000" cy="685800"/>
          </a:xfrm>
        </p:spPr>
        <p:txBody>
          <a:bodyPr>
            <a:normAutofit fontScale="90000"/>
          </a:bodyPr>
          <a:lstStyle/>
          <a:p>
            <a:r>
              <a:rPr lang="en-US" dirty="0"/>
              <a:t>Catawba Data Analysis </a:t>
            </a:r>
            <a:br>
              <a:rPr lang="en-US" sz="3200" dirty="0"/>
            </a:br>
            <a:r>
              <a:rPr lang="en-US" sz="2000" dirty="0"/>
              <a:t>January 1, 2015 </a:t>
            </a:r>
            <a:r>
              <a:rPr lang="mr-IN" sz="2000" dirty="0"/>
              <a:t>–</a:t>
            </a:r>
            <a:r>
              <a:rPr lang="en-US" sz="2000" dirty="0"/>
              <a:t> September 30, 2016</a:t>
            </a:r>
          </a:p>
        </p:txBody>
      </p:sp>
      <p:pic>
        <p:nvPicPr>
          <p:cNvPr id="4" name="image16.png"/>
          <p:cNvPicPr>
            <a:picLocks noGrp="1" noChangeAspect="1"/>
          </p:cNvPicPr>
          <p:nvPr>
            <p:ph idx="1"/>
          </p:nvPr>
        </p:nvPicPr>
        <p:blipFill>
          <a:blip r:embed="rId3"/>
          <a:srcRect l="18197" r="18197"/>
          <a:stretch>
            <a:fillRect/>
          </a:stretch>
        </p:blipFill>
        <p:spPr>
          <a:xfrm>
            <a:off x="1143000" y="1752600"/>
            <a:ext cx="6350000" cy="4010025"/>
          </a:xfrm>
          <a:prstGeom prst="rect">
            <a:avLst/>
          </a:prstGeom>
          <a:ln/>
        </p:spPr>
      </p:pic>
    </p:spTree>
    <p:extLst>
      <p:ext uri="{BB962C8B-B14F-4D97-AF65-F5344CB8AC3E}">
        <p14:creationId xmlns:p14="http://schemas.microsoft.com/office/powerpoint/2010/main" val="3153247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intosh HD:Users:admin:Documents:John's Stock Photo.jpeg"/>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2247900" cy="2705100"/>
          </a:xfrm>
          <a:prstGeom prst="rect">
            <a:avLst/>
          </a:prstGeom>
          <a:noFill/>
          <a:ln>
            <a:noFill/>
          </a:ln>
        </p:spPr>
      </p:pic>
      <p:pic>
        <p:nvPicPr>
          <p:cNvPr id="5" name="Picture 4" descr="Macintosh HD:Users:admin:Library:Containers:com.apple.mail:Data:Library:Mail Downloads:934282A7-F9B8-4EA2-A715-A43F26700221:Nora - son Josh photos :IMG_416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124200"/>
            <a:ext cx="4389120" cy="3291840"/>
          </a:xfrm>
          <a:prstGeom prst="rect">
            <a:avLst/>
          </a:prstGeom>
          <a:noFill/>
          <a:ln>
            <a:noFill/>
          </a:ln>
        </p:spPr>
      </p:pic>
      <p:pic>
        <p:nvPicPr>
          <p:cNvPr id="6" name="Picture 5" descr="Macintosh HD:Users:admin:Documents:Andy fishing 2016.jpg.pdf"/>
          <p:cNvPicPr/>
          <p:nvPr/>
        </p:nvPicPr>
        <p:blipFill>
          <a:blip r:embed="rId5">
            <a:extLst>
              <a:ext uri="{28A0092B-C50C-407E-A947-70E740481C1C}">
                <a14:useLocalDpi xmlns:a14="http://schemas.microsoft.com/office/drawing/2010/main" val="0"/>
              </a:ext>
            </a:extLst>
          </a:blip>
          <a:srcRect/>
          <a:stretch>
            <a:fillRect/>
          </a:stretch>
        </p:blipFill>
        <p:spPr bwMode="auto">
          <a:xfrm>
            <a:off x="2590800" y="304800"/>
            <a:ext cx="2355850" cy="3048000"/>
          </a:xfrm>
          <a:prstGeom prst="rect">
            <a:avLst/>
          </a:prstGeom>
          <a:noFill/>
          <a:ln>
            <a:noFill/>
          </a:ln>
        </p:spPr>
      </p:pic>
      <p:pic>
        <p:nvPicPr>
          <p:cNvPr id="7" name="Picture 6" descr="Macintosh HD:Users:admin:Library:Containers:com.apple.mail:Data:Library:Mail Downloads:384EE02E-9610-427C-8E93-4003289B3AD9:Kathleen - son photo:Mom &amp; Son 1993.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04800"/>
            <a:ext cx="4112971" cy="2948026"/>
          </a:xfrm>
          <a:prstGeom prst="rect">
            <a:avLst/>
          </a:prstGeom>
          <a:noFill/>
          <a:ln>
            <a:noFill/>
          </a:ln>
        </p:spPr>
      </p:pic>
      <p:pic>
        <p:nvPicPr>
          <p:cNvPr id="8" name="Picture 7" descr="Macintosh HD:Users:admin:Documents:RG Stories:Tyler - Catawba.jpg"/>
          <p:cNvPicPr>
            <a:picLocks noChangeAspect="1"/>
          </p:cNvPicPr>
          <p:nvPr/>
        </p:nvPicPr>
        <p:blipFill rotWithShape="1">
          <a:blip r:embed="rId7">
            <a:extLst>
              <a:ext uri="{28A0092B-C50C-407E-A947-70E740481C1C}">
                <a14:useLocalDpi xmlns:a14="http://schemas.microsoft.com/office/drawing/2010/main" val="0"/>
              </a:ext>
            </a:extLst>
          </a:blip>
          <a:srcRect r="10204"/>
          <a:stretch/>
        </p:blipFill>
        <p:spPr bwMode="auto">
          <a:xfrm>
            <a:off x="6438677" y="2819400"/>
            <a:ext cx="2414016" cy="3584448"/>
          </a:xfrm>
          <a:prstGeom prst="rect">
            <a:avLst/>
          </a:prstGeom>
          <a:noFill/>
          <a:ln>
            <a:noFill/>
          </a:ln>
        </p:spPr>
      </p:pic>
      <p:pic>
        <p:nvPicPr>
          <p:cNvPr id="9" name="Picture 8" descr="Macintosh HD:Users:admin:Documents:two-sisters-old-age-21376824.jpe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5029200"/>
            <a:ext cx="2176272" cy="1365504"/>
          </a:xfrm>
          <a:prstGeom prst="rect">
            <a:avLst/>
          </a:prstGeom>
          <a:noFill/>
          <a:ln>
            <a:noFill/>
          </a:ln>
        </p:spPr>
      </p:pic>
      <p:pic>
        <p:nvPicPr>
          <p:cNvPr id="10" name="Picture 9" descr="Macintosh HD:Users:admin:Documents:Robyn Dorton.jpe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3048000"/>
            <a:ext cx="1861718" cy="1982541"/>
          </a:xfrm>
          <a:prstGeom prst="rect">
            <a:avLst/>
          </a:prstGeom>
          <a:noFill/>
          <a:ln>
            <a:noFill/>
          </a:ln>
        </p:spPr>
      </p:pic>
    </p:spTree>
    <p:extLst>
      <p:ext uri="{BB962C8B-B14F-4D97-AF65-F5344CB8AC3E}">
        <p14:creationId xmlns:p14="http://schemas.microsoft.com/office/powerpoint/2010/main" val="1086949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33400"/>
            <a:ext cx="6934200" cy="914400"/>
          </a:xfrm>
        </p:spPr>
        <p:txBody>
          <a:bodyPr/>
          <a:lstStyle/>
          <a:p>
            <a:r>
              <a:rPr lang="en-US" sz="2800" dirty="0"/>
              <a:t>A Personal Introduction to This Work</a:t>
            </a:r>
            <a:r>
              <a:rPr lang="mr-IN" sz="2800" dirty="0"/>
              <a:t>…</a:t>
            </a:r>
            <a:endParaRPr lang="en-US" sz="2800" dirty="0"/>
          </a:p>
        </p:txBody>
      </p:sp>
      <p:pic>
        <p:nvPicPr>
          <p:cNvPr id="4" name="Content Placeholder 3" descr="IMG_4885.jpg"/>
          <p:cNvPicPr>
            <a:picLocks noGrp="1" noChangeAspect="1"/>
          </p:cNvPicPr>
          <p:nvPr>
            <p:ph idx="1"/>
          </p:nvPr>
        </p:nvPicPr>
        <p:blipFill>
          <a:blip r:embed="rId2">
            <a:extLst>
              <a:ext uri="{28A0092B-C50C-407E-A947-70E740481C1C}">
                <a14:useLocalDpi xmlns:a14="http://schemas.microsoft.com/office/drawing/2010/main" val="0"/>
              </a:ext>
            </a:extLst>
          </a:blip>
          <a:srcRect t="7906" b="7906"/>
          <a:stretch>
            <a:fillRect/>
          </a:stretch>
        </p:blipFill>
        <p:spPr>
          <a:xfrm rot="5400000">
            <a:off x="2445433" y="2431367"/>
            <a:ext cx="4096512" cy="2586579"/>
          </a:xfrm>
        </p:spPr>
      </p:pic>
      <p:pic>
        <p:nvPicPr>
          <p:cNvPr id="5" name="Picture 4" descr="IMG_1471.JPG"/>
          <p:cNvPicPr>
            <a:picLocks noChangeAspect="1"/>
          </p:cNvPicPr>
          <p:nvPr/>
        </p:nvPicPr>
        <p:blipFill rotWithShape="1">
          <a:blip r:embed="rId3">
            <a:extLst>
              <a:ext uri="{28A0092B-C50C-407E-A947-70E740481C1C}">
                <a14:useLocalDpi xmlns:a14="http://schemas.microsoft.com/office/drawing/2010/main" val="0"/>
              </a:ext>
            </a:extLst>
          </a:blip>
          <a:srcRect r="6727"/>
          <a:stretch/>
        </p:blipFill>
        <p:spPr>
          <a:xfrm rot="5400000">
            <a:off x="116332" y="2398268"/>
            <a:ext cx="3479800" cy="2798064"/>
          </a:xfrm>
          <a:prstGeom prst="rect">
            <a:avLst/>
          </a:prstGeom>
        </p:spPr>
      </p:pic>
      <p:pic>
        <p:nvPicPr>
          <p:cNvPr id="6" name="Picture 5" descr="IMG_1072.JPG"/>
          <p:cNvPicPr>
            <a:picLocks noChangeAspect="1"/>
          </p:cNvPicPr>
          <p:nvPr/>
        </p:nvPicPr>
        <p:blipFill rotWithShape="1">
          <a:blip r:embed="rId4">
            <a:extLst>
              <a:ext uri="{28A0092B-C50C-407E-A947-70E740481C1C}">
                <a14:useLocalDpi xmlns:a14="http://schemas.microsoft.com/office/drawing/2010/main" val="0"/>
              </a:ext>
            </a:extLst>
          </a:blip>
          <a:srcRect l="5208" r="31985"/>
          <a:stretch/>
        </p:blipFill>
        <p:spPr>
          <a:xfrm>
            <a:off x="5791200" y="1981200"/>
            <a:ext cx="2863879" cy="3419856"/>
          </a:xfrm>
          <a:prstGeom prst="rect">
            <a:avLst/>
          </a:prstGeom>
        </p:spPr>
      </p:pic>
    </p:spTree>
    <p:extLst>
      <p:ext uri="{BB962C8B-B14F-4D97-AF65-F5344CB8AC3E}">
        <p14:creationId xmlns:p14="http://schemas.microsoft.com/office/powerpoint/2010/main" val="106631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315200" cy="1219200"/>
          </a:xfrm>
        </p:spPr>
        <p:txBody>
          <a:bodyPr/>
          <a:lstStyle/>
          <a:p>
            <a:r>
              <a:rPr lang="en-US" dirty="0"/>
              <a:t>Story Themes</a:t>
            </a:r>
          </a:p>
        </p:txBody>
      </p:sp>
      <p:sp>
        <p:nvSpPr>
          <p:cNvPr id="3" name="Content Placeholder 2"/>
          <p:cNvSpPr>
            <a:spLocks noGrp="1"/>
          </p:cNvSpPr>
          <p:nvPr>
            <p:ph idx="1"/>
          </p:nvPr>
        </p:nvSpPr>
        <p:spPr>
          <a:xfrm>
            <a:off x="457200" y="1752600"/>
            <a:ext cx="8229600" cy="4648200"/>
          </a:xfrm>
        </p:spPr>
        <p:txBody>
          <a:bodyPr/>
          <a:lstStyle/>
          <a:p>
            <a:pPr marL="171450" indent="-171450">
              <a:buFont typeface="Arial"/>
              <a:buChar char="•"/>
            </a:pPr>
            <a:r>
              <a:rPr lang="en-US" sz="2000" b="1" dirty="0"/>
              <a:t>Desire to do what is best </a:t>
            </a:r>
            <a:r>
              <a:rPr lang="en-US" sz="2000" dirty="0"/>
              <a:t>for one’s family member </a:t>
            </a:r>
          </a:p>
          <a:p>
            <a:pPr marL="171450" indent="-171450">
              <a:buFont typeface="Arial"/>
              <a:buChar char="•"/>
            </a:pPr>
            <a:r>
              <a:rPr lang="en-US" sz="2000" dirty="0"/>
              <a:t>Expressions of individuals’ </a:t>
            </a:r>
            <a:r>
              <a:rPr lang="en-US" sz="2000" b="1" dirty="0"/>
              <a:t>hope and desire for autonomy </a:t>
            </a:r>
            <a:r>
              <a:rPr lang="en-US" sz="2000" dirty="0"/>
              <a:t>and choice </a:t>
            </a:r>
          </a:p>
          <a:p>
            <a:pPr marL="171450" indent="-171450">
              <a:buFont typeface="Arial"/>
              <a:buChar char="•"/>
            </a:pPr>
            <a:r>
              <a:rPr lang="en-US" sz="2000" b="1" dirty="0"/>
              <a:t>Surprise or shock </a:t>
            </a:r>
            <a:r>
              <a:rPr lang="en-US" sz="2000" dirty="0"/>
              <a:t>about what was unknown before, during, and after guardianship </a:t>
            </a:r>
            <a:r>
              <a:rPr lang="mr-IN" sz="2000" dirty="0"/>
              <a:t>–</a:t>
            </a:r>
            <a:r>
              <a:rPr lang="en-US" sz="2000" dirty="0"/>
              <a:t> Legally binding, may not offer the desired results </a:t>
            </a:r>
          </a:p>
          <a:p>
            <a:pPr marL="171450" indent="-171450">
              <a:buFont typeface="Arial"/>
              <a:buChar char="•"/>
            </a:pPr>
            <a:r>
              <a:rPr lang="en-US" sz="2000" b="1" dirty="0"/>
              <a:t>Disillusionment</a:t>
            </a:r>
            <a:r>
              <a:rPr lang="en-US" sz="2000" dirty="0"/>
              <a:t> over the role of the guardian ad litem because of a seeming “disconnect” between what is expected of that person and what is experienced</a:t>
            </a:r>
          </a:p>
          <a:p>
            <a:pPr marL="171450" indent="-171450">
              <a:buFont typeface="Arial"/>
              <a:buChar char="•"/>
            </a:pPr>
            <a:r>
              <a:rPr lang="en-US" sz="2000" b="1" dirty="0"/>
              <a:t>Feelings of outrage or despair </a:t>
            </a:r>
            <a:r>
              <a:rPr lang="en-US" sz="2000" dirty="0"/>
              <a:t>when perceived that the court appointed guardian took control of an adult’s life and abused this power </a:t>
            </a:r>
          </a:p>
          <a:p>
            <a:pPr marL="171450" indent="-171450">
              <a:buFont typeface="Arial"/>
              <a:buChar char="•"/>
            </a:pPr>
            <a:r>
              <a:rPr lang="en-US" sz="2000" b="1" dirty="0"/>
              <a:t>Empowerment and pride </a:t>
            </a:r>
            <a:r>
              <a:rPr lang="en-US" sz="2000" dirty="0"/>
              <a:t>at the prospect (and realization) of restoration. </a:t>
            </a:r>
          </a:p>
          <a:p>
            <a:pPr marL="0" indent="0">
              <a:buNone/>
            </a:pPr>
            <a:endParaRPr lang="en-US" dirty="0"/>
          </a:p>
        </p:txBody>
      </p:sp>
    </p:spTree>
    <p:extLst>
      <p:ext uri="{BB962C8B-B14F-4D97-AF65-F5344CB8AC3E}">
        <p14:creationId xmlns:p14="http://schemas.microsoft.com/office/powerpoint/2010/main" val="3767332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33400"/>
            <a:ext cx="6934200" cy="1066800"/>
          </a:xfrm>
        </p:spPr>
        <p:txBody>
          <a:bodyPr/>
          <a:lstStyle/>
          <a:p>
            <a:r>
              <a:rPr lang="en-US" dirty="0"/>
              <a:t>Sean’s Story</a:t>
            </a:r>
          </a:p>
        </p:txBody>
      </p:sp>
      <p:pic>
        <p:nvPicPr>
          <p:cNvPr id="6" name="image20.png"/>
          <p:cNvPicPr>
            <a:picLocks noChangeAspect="1"/>
          </p:cNvPicPr>
          <p:nvPr/>
        </p:nvPicPr>
        <p:blipFill>
          <a:blip r:embed="rId2"/>
          <a:srcRect/>
          <a:stretch>
            <a:fillRect/>
          </a:stretch>
        </p:blipFill>
        <p:spPr>
          <a:xfrm>
            <a:off x="1219200" y="1981199"/>
            <a:ext cx="6518148" cy="4118610"/>
          </a:xfrm>
          <a:prstGeom prst="rect">
            <a:avLst/>
          </a:prstGeom>
          <a:ln/>
        </p:spPr>
      </p:pic>
    </p:spTree>
    <p:extLst>
      <p:ext uri="{BB962C8B-B14F-4D97-AF65-F5344CB8AC3E}">
        <p14:creationId xmlns:p14="http://schemas.microsoft.com/office/powerpoint/2010/main" val="2719229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33400"/>
            <a:ext cx="6934200" cy="914400"/>
          </a:xfrm>
        </p:spPr>
        <p:txBody>
          <a:bodyPr/>
          <a:lstStyle/>
          <a:p>
            <a:r>
              <a:rPr lang="en-US" dirty="0"/>
              <a:t>Jason’s Story</a:t>
            </a:r>
          </a:p>
        </p:txBody>
      </p:sp>
      <p:pic>
        <p:nvPicPr>
          <p:cNvPr id="3" name="Picture 2" descr="IMG_349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09600"/>
            <a:ext cx="4224528" cy="5632704"/>
          </a:xfrm>
          <a:prstGeom prst="rect">
            <a:avLst/>
          </a:prstGeom>
        </p:spPr>
      </p:pic>
      <p:sp>
        <p:nvSpPr>
          <p:cNvPr id="4" name="TextBox 3"/>
          <p:cNvSpPr txBox="1"/>
          <p:nvPr/>
        </p:nvSpPr>
        <p:spPr>
          <a:xfrm>
            <a:off x="1219200" y="1676400"/>
            <a:ext cx="2209800" cy="4275118"/>
          </a:xfrm>
          <a:prstGeom prst="rect">
            <a:avLst/>
          </a:prstGeom>
          <a:noFill/>
        </p:spPr>
        <p:txBody>
          <a:bodyPr wrap="square" rtlCol="0">
            <a:spAutoFit/>
          </a:bodyPr>
          <a:lstStyle/>
          <a:p>
            <a:r>
              <a:rPr lang="en-US" dirty="0"/>
              <a:t>“I do it completely on my own now. Once in awhile, I ask my mother for her opinion, but I’m an adult. I make my own decisions</a:t>
            </a:r>
            <a:r>
              <a:rPr lang="mr-IN" dirty="0"/>
              <a:t>…</a:t>
            </a:r>
            <a:r>
              <a:rPr lang="en-US" dirty="0"/>
              <a:t>I value the opportunity to help others and appreciate the path that led me to</a:t>
            </a:r>
            <a:r>
              <a:rPr lang="mr-IN" dirty="0"/>
              <a:t>…</a:t>
            </a:r>
            <a:r>
              <a:rPr lang="en-US" dirty="0"/>
              <a:t> mental wellness.”</a:t>
            </a:r>
          </a:p>
        </p:txBody>
      </p:sp>
    </p:spTree>
    <p:extLst>
      <p:ext uri="{BB962C8B-B14F-4D97-AF65-F5344CB8AC3E}">
        <p14:creationId xmlns:p14="http://schemas.microsoft.com/office/powerpoint/2010/main" val="1873528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6553200" cy="1066800"/>
          </a:xfrm>
        </p:spPr>
        <p:txBody>
          <a:bodyPr/>
          <a:lstStyle/>
          <a:p>
            <a:r>
              <a:rPr lang="en-US" sz="2800" b="1" dirty="0"/>
              <a:t>Making Alternatives to Guardianship </a:t>
            </a:r>
            <a:br>
              <a:rPr lang="en-US" sz="2800" b="1" dirty="0"/>
            </a:br>
            <a:r>
              <a:rPr lang="en-US" sz="2800" b="1" dirty="0"/>
              <a:t>a Reality in North Carolina </a:t>
            </a:r>
          </a:p>
        </p:txBody>
      </p:sp>
      <p:sp>
        <p:nvSpPr>
          <p:cNvPr id="3" name="Content Placeholder 2"/>
          <p:cNvSpPr>
            <a:spLocks noGrp="1"/>
          </p:cNvSpPr>
          <p:nvPr>
            <p:ph idx="1"/>
          </p:nvPr>
        </p:nvSpPr>
        <p:spPr>
          <a:xfrm>
            <a:off x="1143000" y="1676400"/>
            <a:ext cx="6934200" cy="4454525"/>
          </a:xfrm>
        </p:spPr>
        <p:txBody>
          <a:bodyPr/>
          <a:lstStyle/>
          <a:p>
            <a:r>
              <a:rPr lang="en-US" dirty="0"/>
              <a:t>Recommended by </a:t>
            </a:r>
            <a:r>
              <a:rPr lang="en-US" i="1" dirty="0"/>
              <a:t>Rethinking Guardianship - </a:t>
            </a:r>
            <a:r>
              <a:rPr lang="en-US" dirty="0"/>
              <a:t>NCCDD Funded for July 2020 </a:t>
            </a:r>
            <a:r>
              <a:rPr lang="mr-IN" dirty="0"/>
              <a:t>–</a:t>
            </a:r>
            <a:r>
              <a:rPr lang="en-US" dirty="0"/>
              <a:t> June 2023</a:t>
            </a:r>
          </a:p>
          <a:p>
            <a:endParaRPr lang="en-US" b="1" dirty="0"/>
          </a:p>
          <a:p>
            <a:r>
              <a:rPr lang="en-US" dirty="0"/>
              <a:t>Focused on Youth Transitioning to Adulthood and Adults Transitioning to the Community from Long Term Residential Facilities</a:t>
            </a:r>
          </a:p>
          <a:p>
            <a:endParaRPr lang="en-US" dirty="0"/>
          </a:p>
          <a:p>
            <a:pPr marL="0" indent="0">
              <a:buNone/>
            </a:pPr>
            <a:r>
              <a:rPr lang="en-US" b="1" dirty="0"/>
              <a:t>“If you want fewer guardianships, stay out of the courtroom” </a:t>
            </a:r>
          </a:p>
          <a:p>
            <a:pPr marL="0" indent="0">
              <a:buNone/>
            </a:pPr>
            <a:endParaRPr lang="en-US" dirty="0"/>
          </a:p>
        </p:txBody>
      </p:sp>
      <p:pic>
        <p:nvPicPr>
          <p:cNvPr id="4" name="Picture 3" descr="NCDD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5029200"/>
            <a:ext cx="2197100" cy="927100"/>
          </a:xfrm>
          <a:prstGeom prst="rect">
            <a:avLst/>
          </a:prstGeom>
        </p:spPr>
      </p:pic>
    </p:spTree>
    <p:extLst>
      <p:ext uri="{BB962C8B-B14F-4D97-AF65-F5344CB8AC3E}">
        <p14:creationId xmlns:p14="http://schemas.microsoft.com/office/powerpoint/2010/main" val="3697939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E8DCC-891E-DA4E-A6DA-87244F2C4EBB}"/>
              </a:ext>
            </a:extLst>
          </p:cNvPr>
          <p:cNvSpPr>
            <a:spLocks noGrp="1"/>
          </p:cNvSpPr>
          <p:nvPr>
            <p:ph type="title"/>
          </p:nvPr>
        </p:nvSpPr>
        <p:spPr>
          <a:xfrm>
            <a:off x="1143000" y="381000"/>
            <a:ext cx="6934200" cy="914400"/>
          </a:xfrm>
        </p:spPr>
        <p:txBody>
          <a:bodyPr/>
          <a:lstStyle/>
          <a:p>
            <a:r>
              <a:rPr lang="en-US" dirty="0"/>
              <a:t>2021 Areas of Focus</a:t>
            </a:r>
          </a:p>
        </p:txBody>
      </p:sp>
      <p:sp>
        <p:nvSpPr>
          <p:cNvPr id="3" name="Content Placeholder 2">
            <a:extLst>
              <a:ext uri="{FF2B5EF4-FFF2-40B4-BE49-F238E27FC236}">
                <a16:creationId xmlns:a16="http://schemas.microsoft.com/office/drawing/2014/main" id="{2A2CC100-20CF-7F44-BE8F-1DAAA8567553}"/>
              </a:ext>
            </a:extLst>
          </p:cNvPr>
          <p:cNvSpPr>
            <a:spLocks noGrp="1"/>
          </p:cNvSpPr>
          <p:nvPr>
            <p:ph idx="1"/>
          </p:nvPr>
        </p:nvSpPr>
        <p:spPr>
          <a:xfrm>
            <a:off x="1143000" y="1295400"/>
            <a:ext cx="6934200" cy="4835525"/>
          </a:xfrm>
        </p:spPr>
        <p:txBody>
          <a:bodyPr/>
          <a:lstStyle/>
          <a:p>
            <a:pPr marL="457200" indent="-457200">
              <a:buFont typeface="+mj-lt"/>
              <a:buAutoNum type="arabicPeriod"/>
            </a:pPr>
            <a:r>
              <a:rPr lang="en-US" dirty="0"/>
              <a:t>Reforms to GS 35A in preparation for the 2023 long session</a:t>
            </a:r>
          </a:p>
          <a:p>
            <a:pPr marL="457200" indent="-457200">
              <a:buFont typeface="+mj-lt"/>
              <a:buAutoNum type="arabicPeriod"/>
            </a:pPr>
            <a:endParaRPr lang="en-US" dirty="0"/>
          </a:p>
          <a:p>
            <a:pPr marL="457200" indent="-457200">
              <a:buFont typeface="+mj-lt"/>
              <a:buAutoNum type="arabicPeriod"/>
            </a:pPr>
            <a:r>
              <a:rPr lang="en-US" dirty="0"/>
              <a:t>Addressing the school to guardianship “pipeline”</a:t>
            </a:r>
          </a:p>
          <a:p>
            <a:pPr marL="457200" indent="-457200">
              <a:buFont typeface="+mj-lt"/>
              <a:buAutoNum type="arabicPeriod"/>
            </a:pPr>
            <a:endParaRPr lang="en-US" dirty="0"/>
          </a:p>
          <a:p>
            <a:pPr marL="457200" indent="-457200">
              <a:buFont typeface="+mj-lt"/>
              <a:buAutoNum type="arabicPeriod"/>
            </a:pPr>
            <a:r>
              <a:rPr lang="en-US" dirty="0"/>
              <a:t>Participating in the Olmstead planning process</a:t>
            </a:r>
          </a:p>
          <a:p>
            <a:pPr marL="457200" indent="-457200">
              <a:buFont typeface="+mj-lt"/>
              <a:buAutoNum type="arabicPeriod"/>
            </a:pPr>
            <a:endParaRPr lang="en-US" dirty="0"/>
          </a:p>
          <a:p>
            <a:pPr marL="457200" indent="-457200">
              <a:buFont typeface="+mj-lt"/>
              <a:buAutoNum type="arabicPeriod"/>
            </a:pPr>
            <a:r>
              <a:rPr lang="en-US" dirty="0"/>
              <a:t>Creating accessible, on demand educational modules on Supported Decision-Making strategies</a:t>
            </a:r>
          </a:p>
          <a:p>
            <a:endParaRPr lang="en-US" dirty="0"/>
          </a:p>
          <a:p>
            <a:endParaRPr lang="en-US" dirty="0"/>
          </a:p>
        </p:txBody>
      </p:sp>
    </p:spTree>
    <p:extLst>
      <p:ext uri="{BB962C8B-B14F-4D97-AF65-F5344CB8AC3E}">
        <p14:creationId xmlns:p14="http://schemas.microsoft.com/office/powerpoint/2010/main" val="820548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 General Statute 35A Reform</a:t>
            </a:r>
          </a:p>
        </p:txBody>
      </p:sp>
      <p:sp>
        <p:nvSpPr>
          <p:cNvPr id="3" name="Content Placeholder 2"/>
          <p:cNvSpPr>
            <a:spLocks noGrp="1"/>
          </p:cNvSpPr>
          <p:nvPr>
            <p:ph idx="1"/>
          </p:nvPr>
        </p:nvSpPr>
        <p:spPr/>
        <p:txBody>
          <a:bodyPr>
            <a:normAutofit lnSpcReduction="10000"/>
          </a:bodyPr>
          <a:lstStyle/>
          <a:p>
            <a:pPr lvl="0">
              <a:buFont typeface="Wingdings" charset="2"/>
              <a:buChar char="ü"/>
            </a:pPr>
            <a:r>
              <a:rPr lang="en-US" b="1" dirty="0"/>
              <a:t>change language</a:t>
            </a:r>
            <a:r>
              <a:rPr lang="en-US" dirty="0"/>
              <a:t> (e.g. adult subject to guardianship)</a:t>
            </a:r>
          </a:p>
          <a:p>
            <a:pPr lvl="0">
              <a:buFont typeface="Wingdings" charset="2"/>
              <a:buChar char="ü"/>
            </a:pPr>
            <a:r>
              <a:rPr lang="en-US" dirty="0"/>
              <a:t>requirement for </a:t>
            </a:r>
            <a:r>
              <a:rPr lang="en-US" b="1" dirty="0"/>
              <a:t>consideration of alternatives </a:t>
            </a:r>
            <a:r>
              <a:rPr lang="en-US" dirty="0"/>
              <a:t>to guardianship</a:t>
            </a:r>
          </a:p>
          <a:p>
            <a:pPr lvl="0">
              <a:buFont typeface="Wingdings" charset="2"/>
              <a:buChar char="ü"/>
            </a:pPr>
            <a:r>
              <a:rPr lang="en-US" dirty="0"/>
              <a:t>process for </a:t>
            </a:r>
            <a:r>
              <a:rPr lang="en-US" b="1" dirty="0"/>
              <a:t>regular review</a:t>
            </a:r>
            <a:r>
              <a:rPr lang="en-US" dirty="0"/>
              <a:t> (rather than presumption of permanence) with possibility of increased use of limited guardianship and restoration</a:t>
            </a:r>
          </a:p>
          <a:p>
            <a:pPr lvl="0">
              <a:buFont typeface="Wingdings" charset="2"/>
              <a:buChar char="ü"/>
            </a:pPr>
            <a:r>
              <a:rPr lang="en-US" b="1"/>
              <a:t>rights</a:t>
            </a:r>
            <a:r>
              <a:rPr lang="en-US"/>
              <a:t> </a:t>
            </a:r>
            <a:r>
              <a:rPr lang="en-US" dirty="0"/>
              <a:t>for those under guardianship</a:t>
            </a:r>
          </a:p>
          <a:p>
            <a:pPr>
              <a:buFont typeface="Wingdings" panose="05000000000000000000" pitchFamily="2" charset="2"/>
              <a:buChar char="ü"/>
            </a:pPr>
            <a:r>
              <a:rPr lang="en-US" dirty="0"/>
              <a:t>provide for </a:t>
            </a:r>
            <a:r>
              <a:rPr lang="en-US" b="1" dirty="0"/>
              <a:t>appointed counse</a:t>
            </a:r>
            <a:r>
              <a:rPr lang="en-US" dirty="0"/>
              <a:t>l in addition to GAL</a:t>
            </a:r>
          </a:p>
          <a:p>
            <a:pPr lvl="0"/>
            <a:endParaRPr lang="en-US" dirty="0"/>
          </a:p>
        </p:txBody>
      </p:sp>
    </p:spTree>
    <p:extLst>
      <p:ext uri="{BB962C8B-B14F-4D97-AF65-F5344CB8AC3E}">
        <p14:creationId xmlns:p14="http://schemas.microsoft.com/office/powerpoint/2010/main" val="1506850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33400"/>
            <a:ext cx="6934200" cy="685800"/>
          </a:xfrm>
        </p:spPr>
        <p:txBody>
          <a:bodyPr/>
          <a:lstStyle/>
          <a:p>
            <a:pPr algn="ctr"/>
            <a:r>
              <a:rPr lang="en-US" sz="3200" dirty="0"/>
              <a:t>School-to-Guardianship Pipeline</a:t>
            </a:r>
          </a:p>
        </p:txBody>
      </p:sp>
      <p:sp>
        <p:nvSpPr>
          <p:cNvPr id="3" name="Rectangle 2"/>
          <p:cNvSpPr/>
          <p:nvPr/>
        </p:nvSpPr>
        <p:spPr>
          <a:xfrm>
            <a:off x="1828800" y="2209800"/>
            <a:ext cx="5562600" cy="3276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1828800" y="2136339"/>
            <a:ext cx="5562600" cy="3416320"/>
          </a:xfrm>
          <a:prstGeom prst="rect">
            <a:avLst/>
          </a:prstGeom>
        </p:spPr>
        <p:txBody>
          <a:bodyPr wrap="square">
            <a:spAutoFit/>
          </a:bodyPr>
          <a:lstStyle/>
          <a:p>
            <a:pPr algn="ctr"/>
            <a:r>
              <a:rPr lang="en-US" sz="2400" dirty="0">
                <a:latin typeface="+mn-lt"/>
              </a:rPr>
              <a:t>“For a variety of reasons, youth with</a:t>
            </a:r>
          </a:p>
          <a:p>
            <a:pPr algn="ctr"/>
            <a:r>
              <a:rPr lang="en-US" sz="2400" dirty="0">
                <a:latin typeface="+mn-lt"/>
              </a:rPr>
              <a:t> I/DD are disempowered by schools actively encouraging guardianship to the exclusion of less restrictive alternatives and not providing families and students with sufficient information about the availability of a full continuum of decision-making supports.” </a:t>
            </a:r>
            <a:r>
              <a:rPr lang="en-US" sz="2000" i="1" dirty="0">
                <a:latin typeface="+mn-lt"/>
              </a:rPr>
              <a:t>NCD 2019 report</a:t>
            </a:r>
          </a:p>
        </p:txBody>
      </p:sp>
      <p:pic>
        <p:nvPicPr>
          <p:cNvPr id="5" name="Picture 4" descr="pipelin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219200"/>
            <a:ext cx="4343400" cy="895350"/>
          </a:xfrm>
          <a:prstGeom prst="rect">
            <a:avLst/>
          </a:prstGeom>
        </p:spPr>
      </p:pic>
    </p:spTree>
    <p:extLst>
      <p:ext uri="{BB962C8B-B14F-4D97-AF65-F5344CB8AC3E}">
        <p14:creationId xmlns:p14="http://schemas.microsoft.com/office/powerpoint/2010/main" val="2887593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33400"/>
            <a:ext cx="6934200" cy="990600"/>
          </a:xfrm>
        </p:spPr>
        <p:txBody>
          <a:bodyPr/>
          <a:lstStyle/>
          <a:p>
            <a:r>
              <a:rPr lang="en-US" dirty="0"/>
              <a:t>A quick recent example in NC </a:t>
            </a:r>
          </a:p>
        </p:txBody>
      </p:sp>
      <p:sp>
        <p:nvSpPr>
          <p:cNvPr id="3" name="Content Placeholder 2"/>
          <p:cNvSpPr>
            <a:spLocks noGrp="1"/>
          </p:cNvSpPr>
          <p:nvPr>
            <p:ph idx="1"/>
          </p:nvPr>
        </p:nvSpPr>
        <p:spPr/>
        <p:txBody>
          <a:bodyPr/>
          <a:lstStyle/>
          <a:p>
            <a:pPr marL="0" indent="0">
              <a:buNone/>
            </a:pPr>
            <a:r>
              <a:rPr lang="en-US" sz="1600" dirty="0"/>
              <a:t>NC Local Education Agency (school district) Message to NC Department of Public Instruction, Exceptional Children’s Division to review transfer of rights brochure</a:t>
            </a:r>
            <a:r>
              <a:rPr lang="mr-IN" sz="1600" dirty="0"/>
              <a:t>…</a:t>
            </a:r>
            <a:r>
              <a:rPr lang="en-US" sz="1600" dirty="0"/>
              <a:t>  </a:t>
            </a:r>
          </a:p>
          <a:p>
            <a:pPr marL="0" indent="0">
              <a:buNone/>
            </a:pPr>
            <a:endParaRPr lang="en-US" sz="1600" dirty="0"/>
          </a:p>
          <a:p>
            <a:pPr marL="0" indent="0">
              <a:buNone/>
            </a:pPr>
            <a:r>
              <a:rPr lang="en-US" sz="1800" u="sng" dirty="0"/>
              <a:t>As it arrived:</a:t>
            </a:r>
          </a:p>
          <a:p>
            <a:pPr marL="0" indent="0" algn="ctr">
              <a:buNone/>
            </a:pPr>
            <a:r>
              <a:rPr lang="en-US" sz="2000" dirty="0">
                <a:solidFill>
                  <a:srgbClr val="0000FF"/>
                </a:solidFill>
              </a:rPr>
              <a:t>“The guardianship/conservatorship process</a:t>
            </a:r>
          </a:p>
          <a:p>
            <a:pPr marL="0" indent="0" algn="ctr">
              <a:buNone/>
            </a:pPr>
            <a:r>
              <a:rPr lang="en-US" sz="2000" dirty="0">
                <a:solidFill>
                  <a:srgbClr val="0000FF"/>
                </a:solidFill>
              </a:rPr>
              <a:t>should begin… If families and students feel uncomfortable</a:t>
            </a:r>
          </a:p>
          <a:p>
            <a:pPr marL="0" indent="0" algn="ctr">
              <a:buNone/>
            </a:pPr>
            <a:r>
              <a:rPr lang="en-US" sz="2000" dirty="0">
                <a:solidFill>
                  <a:srgbClr val="0000FF"/>
                </a:solidFill>
              </a:rPr>
              <a:t>with the transfer of the decision-making</a:t>
            </a:r>
          </a:p>
          <a:p>
            <a:pPr marL="0" indent="0" algn="ctr">
              <a:buNone/>
            </a:pPr>
            <a:r>
              <a:rPr lang="en-US" sz="2000" dirty="0">
                <a:solidFill>
                  <a:srgbClr val="0000FF"/>
                </a:solidFill>
              </a:rPr>
              <a:t>abilities of the student, the prospective</a:t>
            </a:r>
          </a:p>
          <a:p>
            <a:pPr marL="0" indent="0" algn="ctr">
              <a:buNone/>
            </a:pPr>
            <a:r>
              <a:rPr lang="en-US" sz="2000" dirty="0">
                <a:solidFill>
                  <a:srgbClr val="0000FF"/>
                </a:solidFill>
              </a:rPr>
              <a:t>guardian needs to petition for guardianship</a:t>
            </a:r>
          </a:p>
          <a:p>
            <a:pPr marL="0" indent="0" algn="ctr">
              <a:buNone/>
            </a:pPr>
            <a:r>
              <a:rPr lang="en-US" sz="2000" dirty="0">
                <a:solidFill>
                  <a:srgbClr val="0000FF"/>
                </a:solidFill>
              </a:rPr>
              <a:t>at the local probate court.”</a:t>
            </a:r>
          </a:p>
          <a:p>
            <a:pPr marL="0" indent="0">
              <a:buNone/>
            </a:pPr>
            <a:endParaRPr lang="en-US" sz="1600" dirty="0"/>
          </a:p>
        </p:txBody>
      </p:sp>
    </p:spTree>
    <p:extLst>
      <p:ext uri="{BB962C8B-B14F-4D97-AF65-F5344CB8AC3E}">
        <p14:creationId xmlns:p14="http://schemas.microsoft.com/office/powerpoint/2010/main" val="2442112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838200"/>
            <a:ext cx="6934200" cy="990600"/>
          </a:xfrm>
        </p:spPr>
        <p:txBody>
          <a:bodyPr/>
          <a:lstStyle/>
          <a:p>
            <a:r>
              <a:rPr lang="en-US" sz="3200" dirty="0"/>
              <a:t>Suggested Change</a:t>
            </a:r>
            <a:r>
              <a:rPr lang="mr-IN" sz="3200" dirty="0"/>
              <a:t>…</a:t>
            </a:r>
            <a:r>
              <a:rPr lang="en-US" sz="3200" dirty="0"/>
              <a:t> Interrupting the “Pipeline to Guardianship”</a:t>
            </a:r>
          </a:p>
        </p:txBody>
      </p:sp>
      <p:sp>
        <p:nvSpPr>
          <p:cNvPr id="3" name="Content Placeholder 2"/>
          <p:cNvSpPr>
            <a:spLocks noGrp="1"/>
          </p:cNvSpPr>
          <p:nvPr>
            <p:ph idx="1"/>
          </p:nvPr>
        </p:nvSpPr>
        <p:spPr>
          <a:xfrm>
            <a:off x="1143000" y="2133600"/>
            <a:ext cx="6934200" cy="3997325"/>
          </a:xfrm>
        </p:spPr>
        <p:txBody>
          <a:bodyPr/>
          <a:lstStyle/>
          <a:p>
            <a:pPr marL="0" indent="0" algn="ctr">
              <a:buNone/>
            </a:pPr>
            <a:r>
              <a:rPr lang="en-US" sz="2000" dirty="0">
                <a:solidFill>
                  <a:srgbClr val="0000FF"/>
                </a:solidFill>
              </a:rPr>
              <a:t>“If families and students feel uncomfortable with the transfer of decision-making authority to the student, there are many strategies and opportunities to support the student’s transition into adulthood.”</a:t>
            </a:r>
          </a:p>
          <a:p>
            <a:pPr marL="0" indent="0" algn="ctr">
              <a:buNone/>
            </a:pPr>
            <a:r>
              <a:rPr lang="en-US" sz="2000" dirty="0">
                <a:solidFill>
                  <a:srgbClr val="0000FF"/>
                </a:solidFill>
              </a:rPr>
              <a:t>“Parents and students can learn about free or low cost options by visiting </a:t>
            </a:r>
            <a:r>
              <a:rPr lang="en-US" sz="2000" dirty="0">
                <a:solidFill>
                  <a:srgbClr val="0000FF"/>
                </a:solidFill>
                <a:hlinkClick r:id="rId2"/>
              </a:rPr>
              <a:t>https://rethinkingguardianshipnc.org/</a:t>
            </a:r>
            <a:r>
              <a:rPr lang="en-US" sz="2000" dirty="0">
                <a:solidFill>
                  <a:srgbClr val="0000FF"/>
                </a:solidFill>
              </a:rPr>
              <a:t> and the National Resource Center for Supported Decision-Making at </a:t>
            </a:r>
            <a:r>
              <a:rPr lang="en-US" sz="2000" dirty="0">
                <a:solidFill>
                  <a:srgbClr val="0000FF"/>
                </a:solidFill>
                <a:hlinkClick r:id="rId3"/>
              </a:rPr>
              <a:t>http://supporteddecisionmaking.org</a:t>
            </a:r>
            <a:endParaRPr lang="en-US" sz="2000" dirty="0">
              <a:solidFill>
                <a:srgbClr val="0000FF"/>
              </a:solidFill>
            </a:endParaRPr>
          </a:p>
          <a:p>
            <a:pPr marL="0" indent="0" algn="ctr">
              <a:buNone/>
            </a:pPr>
            <a:r>
              <a:rPr lang="en-US" sz="2000" dirty="0">
                <a:solidFill>
                  <a:srgbClr val="0000FF"/>
                </a:solidFill>
              </a:rPr>
              <a:t>As a last resort, parents may petition for limited or full guardianship at the local probate court.”</a:t>
            </a:r>
            <a:endParaRPr lang="en-US" sz="1600" dirty="0"/>
          </a:p>
        </p:txBody>
      </p:sp>
    </p:spTree>
    <p:extLst>
      <p:ext uri="{BB962C8B-B14F-4D97-AF65-F5344CB8AC3E}">
        <p14:creationId xmlns:p14="http://schemas.microsoft.com/office/powerpoint/2010/main" val="2033322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24110"/>
            <a:ext cx="8018859" cy="849090"/>
          </a:xfrm>
        </p:spPr>
        <p:txBody>
          <a:bodyPr>
            <a:normAutofit/>
          </a:bodyPr>
          <a:lstStyle/>
          <a:p>
            <a:pPr algn="ctr"/>
            <a:r>
              <a:rPr lang="en-US" dirty="0">
                <a:solidFill>
                  <a:srgbClr val="000000"/>
                </a:solidFill>
              </a:rPr>
              <a:t>Supported Decision-Making</a:t>
            </a:r>
          </a:p>
        </p:txBody>
      </p:sp>
      <p:sp>
        <p:nvSpPr>
          <p:cNvPr id="3" name="Content Placeholder 2"/>
          <p:cNvSpPr>
            <a:spLocks noGrp="1"/>
          </p:cNvSpPr>
          <p:nvPr>
            <p:ph idx="1"/>
          </p:nvPr>
        </p:nvSpPr>
        <p:spPr>
          <a:xfrm>
            <a:off x="610529" y="1574800"/>
            <a:ext cx="8017930" cy="4336422"/>
          </a:xfrm>
        </p:spPr>
        <p:txBody>
          <a:bodyPr>
            <a:normAutofit/>
          </a:bodyPr>
          <a:lstStyle/>
          <a:p>
            <a:pPr algn="ctr">
              <a:spcAft>
                <a:spcPct val="100000"/>
              </a:spcAft>
              <a:buNone/>
              <a:defRPr/>
            </a:pPr>
            <a:r>
              <a:rPr lang="en-US" altLang="en-US" dirty="0">
                <a:solidFill>
                  <a:srgbClr val="000000"/>
                </a:solidFill>
              </a:rPr>
              <a:t>“a recognized alternative to guardianship through which people with disabilities use friends, family members, and professionals to help them understand the situations and choices they face, so they may make their own decisions without the ‘need’ for a guardian.” </a:t>
            </a:r>
            <a:r>
              <a:rPr lang="en-US" altLang="en-US" sz="1800" dirty="0">
                <a:solidFill>
                  <a:srgbClr val="000000"/>
                </a:solidFill>
              </a:rPr>
              <a:t>- Blanck &amp; Martinis, 2015</a:t>
            </a:r>
          </a:p>
          <a:p>
            <a:pPr marL="44450" indent="0">
              <a:buNone/>
            </a:pPr>
            <a:endParaRPr lang="en-US" dirty="0"/>
          </a:p>
        </p:txBody>
      </p:sp>
      <p:pic>
        <p:nvPicPr>
          <p:cNvPr id="4" name="Picture 3"/>
          <p:cNvPicPr>
            <a:picLocks noChangeAspect="1"/>
          </p:cNvPicPr>
          <p:nvPr/>
        </p:nvPicPr>
        <p:blipFill>
          <a:blip r:embed="rId2"/>
          <a:stretch>
            <a:fillRect/>
          </a:stretch>
        </p:blipFill>
        <p:spPr>
          <a:xfrm>
            <a:off x="4800600" y="4267200"/>
            <a:ext cx="2506980" cy="1591310"/>
          </a:xfrm>
          <a:prstGeom prst="rect">
            <a:avLst/>
          </a:prstGeom>
        </p:spPr>
      </p:pic>
      <p:pic>
        <p:nvPicPr>
          <p:cNvPr id="5" name="Picture 4" descr="Nothing about u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4188460"/>
            <a:ext cx="2201418" cy="1748790"/>
          </a:xfrm>
          <a:prstGeom prst="rect">
            <a:avLst/>
          </a:prstGeom>
        </p:spPr>
      </p:pic>
    </p:spTree>
    <p:extLst>
      <p:ext uri="{BB962C8B-B14F-4D97-AF65-F5344CB8AC3E}">
        <p14:creationId xmlns:p14="http://schemas.microsoft.com/office/powerpoint/2010/main" val="1372970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33400"/>
            <a:ext cx="6934200" cy="914400"/>
          </a:xfrm>
        </p:spPr>
        <p:txBody>
          <a:bodyPr/>
          <a:lstStyle/>
          <a:p>
            <a:r>
              <a:rPr lang="en-US" dirty="0"/>
              <a:t>Today’s Objectives</a:t>
            </a:r>
            <a:r>
              <a:rPr lang="mr-IN" dirty="0"/>
              <a:t>…</a:t>
            </a:r>
            <a:endParaRPr lang="en-US" dirty="0"/>
          </a:p>
        </p:txBody>
      </p:sp>
      <p:sp>
        <p:nvSpPr>
          <p:cNvPr id="3" name="Content Placeholder 2"/>
          <p:cNvSpPr>
            <a:spLocks noGrp="1"/>
          </p:cNvSpPr>
          <p:nvPr>
            <p:ph idx="1"/>
          </p:nvPr>
        </p:nvSpPr>
        <p:spPr/>
        <p:txBody>
          <a:bodyPr/>
          <a:lstStyle/>
          <a:p>
            <a:r>
              <a:rPr lang="en-US" dirty="0"/>
              <a:t>Build awareness of adult guardianship in NC and the NC Rethinking Guardianship initiative</a:t>
            </a:r>
          </a:p>
          <a:p>
            <a:r>
              <a:rPr lang="en-US" dirty="0"/>
              <a:t>Share resources about guardianship and less restrictive alternatives</a:t>
            </a:r>
          </a:p>
          <a:p>
            <a:r>
              <a:rPr lang="en-US" dirty="0"/>
              <a:t>Provide an update on significant activities in 2021</a:t>
            </a:r>
          </a:p>
          <a:p>
            <a:r>
              <a:rPr lang="en-US" dirty="0"/>
              <a:t>Invite participation in evolving family and societal systems change around decision-making</a:t>
            </a:r>
          </a:p>
          <a:p>
            <a:pPr marL="0" indent="0">
              <a:buNone/>
            </a:pPr>
            <a:endParaRPr lang="en-US" dirty="0"/>
          </a:p>
          <a:p>
            <a:endParaRPr lang="en-US" dirty="0"/>
          </a:p>
        </p:txBody>
      </p:sp>
    </p:spTree>
    <p:extLst>
      <p:ext uri="{BB962C8B-B14F-4D97-AF65-F5344CB8AC3E}">
        <p14:creationId xmlns:p14="http://schemas.microsoft.com/office/powerpoint/2010/main" val="3811538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cintosh HD:Users:admin:Library:Containers:com.apple.mail:Data:Library:Mail Downloads:A399A670-6DB3-429D-B0EB-55702579790B:IMG_439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2438400" y="533400"/>
            <a:ext cx="4559808" cy="3419856"/>
          </a:xfrm>
          <a:prstGeom prst="rect">
            <a:avLst/>
          </a:prstGeom>
          <a:noFill/>
          <a:ln>
            <a:noFill/>
          </a:ln>
        </p:spPr>
      </p:pic>
      <p:sp>
        <p:nvSpPr>
          <p:cNvPr id="8" name="TextBox 7"/>
          <p:cNvSpPr txBox="1"/>
          <p:nvPr/>
        </p:nvSpPr>
        <p:spPr>
          <a:xfrm>
            <a:off x="533400" y="4038600"/>
            <a:ext cx="8077200" cy="3016211"/>
          </a:xfrm>
          <a:prstGeom prst="rect">
            <a:avLst/>
          </a:prstGeom>
          <a:noFill/>
        </p:spPr>
        <p:txBody>
          <a:bodyPr wrap="square" rtlCol="0">
            <a:spAutoFit/>
          </a:bodyPr>
          <a:lstStyle/>
          <a:p>
            <a:r>
              <a:rPr lang="en-US" i="1" dirty="0">
                <a:latin typeface="+mn-lt"/>
              </a:rPr>
              <a:t>“Living on their own for two years together, </a:t>
            </a:r>
            <a:r>
              <a:rPr lang="en-US" i="1" dirty="0" err="1">
                <a:latin typeface="+mn-lt"/>
              </a:rPr>
              <a:t>Suvya</a:t>
            </a:r>
            <a:r>
              <a:rPr lang="en-US" i="1" dirty="0">
                <a:latin typeface="+mn-lt"/>
              </a:rPr>
              <a:t> &amp; Janie have figured out who can help most effectively with what. It is incumbent on people supporting these women to push them to make their own decisions when it is clearly in their power. This does not mean they will always get it right, but without stretching the muscles, there is no growth. This has clearly led to less asking, more acting, and greater self-determination.” </a:t>
            </a:r>
          </a:p>
          <a:p>
            <a:endParaRPr lang="en-US" sz="1400" i="1" dirty="0">
              <a:latin typeface="+mn-lt"/>
            </a:endParaRPr>
          </a:p>
          <a:p>
            <a:r>
              <a:rPr lang="en-US" sz="1400" i="1" dirty="0">
                <a:latin typeface="+mn-lt"/>
              </a:rPr>
              <a:t>*Shared by Janie’s mother Betsy </a:t>
            </a:r>
            <a:r>
              <a:rPr lang="en-US" sz="1400" i="1" dirty="0" err="1">
                <a:latin typeface="+mn-lt"/>
              </a:rPr>
              <a:t>MacMichael</a:t>
            </a:r>
            <a:r>
              <a:rPr lang="en-US" sz="1400" i="1" dirty="0">
                <a:latin typeface="+mn-lt"/>
              </a:rPr>
              <a:t>, Executive Director, First in Families of NC</a:t>
            </a:r>
          </a:p>
          <a:p>
            <a:endParaRPr lang="en-US" i="1" dirty="0">
              <a:latin typeface="+mn-lt"/>
            </a:endParaRPr>
          </a:p>
          <a:p>
            <a:endParaRPr lang="en-US" dirty="0"/>
          </a:p>
          <a:p>
            <a:r>
              <a:rPr lang="en-US" dirty="0"/>
              <a:t> </a:t>
            </a:r>
          </a:p>
        </p:txBody>
      </p:sp>
    </p:spTree>
    <p:extLst>
      <p:ext uri="{BB962C8B-B14F-4D97-AF65-F5344CB8AC3E}">
        <p14:creationId xmlns:p14="http://schemas.microsoft.com/office/powerpoint/2010/main" val="3130907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0-09-22 at 1.54.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8496300" cy="6562725"/>
          </a:xfrm>
          <a:prstGeom prst="rect">
            <a:avLst/>
          </a:prstGeom>
        </p:spPr>
      </p:pic>
    </p:spTree>
    <p:extLst>
      <p:ext uri="{BB962C8B-B14F-4D97-AF65-F5344CB8AC3E}">
        <p14:creationId xmlns:p14="http://schemas.microsoft.com/office/powerpoint/2010/main" val="4069476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20-09-22 at 1.55.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8496300" cy="6562725"/>
          </a:xfrm>
          <a:prstGeom prst="rect">
            <a:avLst/>
          </a:prstGeom>
        </p:spPr>
      </p:pic>
    </p:spTree>
    <p:extLst>
      <p:ext uri="{BB962C8B-B14F-4D97-AF65-F5344CB8AC3E}">
        <p14:creationId xmlns:p14="http://schemas.microsoft.com/office/powerpoint/2010/main" val="3338438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me">
            <a:extLst>
              <a:ext uri="{FF2B5EF4-FFF2-40B4-BE49-F238E27FC236}">
                <a16:creationId xmlns:a16="http://schemas.microsoft.com/office/drawing/2014/main" id="{9436F614-848C-1445-825F-810B51BFFE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5935" y="533406"/>
            <a:ext cx="2005279" cy="87050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4EB3FD-96F5-B64D-86B5-4BE10CA3EFD7}"/>
              </a:ext>
            </a:extLst>
          </p:cNvPr>
          <p:cNvSpPr txBox="1"/>
          <p:nvPr/>
        </p:nvSpPr>
        <p:spPr>
          <a:xfrm>
            <a:off x="685800" y="1600201"/>
            <a:ext cx="7924803" cy="830997"/>
          </a:xfrm>
          <a:prstGeom prst="rect">
            <a:avLst/>
          </a:prstGeom>
          <a:noFill/>
        </p:spPr>
        <p:txBody>
          <a:bodyPr wrap="square" rtlCol="0">
            <a:spAutoFit/>
          </a:bodyPr>
          <a:lstStyle/>
          <a:p>
            <a:pPr algn="ctr" fontAlgn="auto">
              <a:spcBef>
                <a:spcPts val="0"/>
              </a:spcBef>
              <a:spcAft>
                <a:spcPts val="0"/>
              </a:spcAft>
            </a:pPr>
            <a:r>
              <a:rPr lang="en-US" sz="2400" b="1" dirty="0">
                <a:solidFill>
                  <a:srgbClr val="4472C4">
                    <a:lumMod val="50000"/>
                  </a:srgbClr>
                </a:solidFill>
                <a:latin typeface="Calibri"/>
                <a:ea typeface="+mn-ea"/>
              </a:rPr>
              <a:t>Supported Decision-Making in North Carolina: Understand Your Options </a:t>
            </a:r>
            <a:r>
              <a:rPr lang="mr-IN" sz="2400" b="1" dirty="0">
                <a:solidFill>
                  <a:srgbClr val="4472C4">
                    <a:lumMod val="50000"/>
                  </a:srgbClr>
                </a:solidFill>
                <a:latin typeface="Calibri"/>
                <a:ea typeface="+mn-ea"/>
              </a:rPr>
              <a:t>–</a:t>
            </a:r>
            <a:r>
              <a:rPr lang="en-US" sz="2400" b="1" dirty="0">
                <a:solidFill>
                  <a:srgbClr val="4472C4">
                    <a:lumMod val="50000"/>
                  </a:srgbClr>
                </a:solidFill>
                <a:latin typeface="Calibri"/>
                <a:ea typeface="+mn-ea"/>
              </a:rPr>
              <a:t> SAMPLE LANDING PAGE</a:t>
            </a:r>
          </a:p>
        </p:txBody>
      </p:sp>
      <p:sp>
        <p:nvSpPr>
          <p:cNvPr id="3" name="TextBox 2">
            <a:extLst>
              <a:ext uri="{FF2B5EF4-FFF2-40B4-BE49-F238E27FC236}">
                <a16:creationId xmlns:a16="http://schemas.microsoft.com/office/drawing/2014/main" id="{66E6474B-89F3-8540-9D5D-9FDDF49D6000}"/>
              </a:ext>
            </a:extLst>
          </p:cNvPr>
          <p:cNvSpPr txBox="1"/>
          <p:nvPr/>
        </p:nvSpPr>
        <p:spPr>
          <a:xfrm>
            <a:off x="762000" y="3810001"/>
            <a:ext cx="3810000" cy="2585323"/>
          </a:xfrm>
          <a:prstGeom prst="rect">
            <a:avLst/>
          </a:prstGeom>
          <a:noFill/>
        </p:spPr>
        <p:txBody>
          <a:bodyPr wrap="square" rtlCol="0">
            <a:spAutoFit/>
          </a:bodyPr>
          <a:lstStyle/>
          <a:p>
            <a:pPr marL="285750" indent="-285750" fontAlgn="auto">
              <a:spcBef>
                <a:spcPts val="0"/>
              </a:spcBef>
              <a:spcAft>
                <a:spcPts val="0"/>
              </a:spcAft>
              <a:buFont typeface="Arial" panose="020B0604020202020204" pitchFamily="34" charset="0"/>
              <a:buChar char="•"/>
            </a:pPr>
            <a:r>
              <a:rPr lang="en-US" dirty="0">
                <a:solidFill>
                  <a:prstClr val="black"/>
                </a:solidFill>
                <a:latin typeface="Calibri"/>
                <a:ea typeface="+mn-ea"/>
              </a:rPr>
              <a:t>Family, Friends and Community Support Services</a:t>
            </a:r>
          </a:p>
          <a:p>
            <a:pPr marL="285750" indent="-285750" fontAlgn="auto">
              <a:spcBef>
                <a:spcPts val="0"/>
              </a:spcBef>
              <a:spcAft>
                <a:spcPts val="0"/>
              </a:spcAft>
              <a:buFont typeface="Arial" panose="020B0604020202020204" pitchFamily="34" charset="0"/>
              <a:buChar char="•"/>
            </a:pPr>
            <a:r>
              <a:rPr lang="en-US" dirty="0">
                <a:solidFill>
                  <a:prstClr val="black"/>
                </a:solidFill>
                <a:latin typeface="Calibri"/>
                <a:ea typeface="+mn-ea"/>
              </a:rPr>
              <a:t>Supported Decision-Making Agreement</a:t>
            </a:r>
          </a:p>
          <a:p>
            <a:pPr marL="285750" indent="-285750" fontAlgn="auto">
              <a:spcBef>
                <a:spcPts val="0"/>
              </a:spcBef>
              <a:spcAft>
                <a:spcPts val="0"/>
              </a:spcAft>
              <a:buFont typeface="Arial" panose="020B0604020202020204" pitchFamily="34" charset="0"/>
              <a:buChar char="•"/>
            </a:pPr>
            <a:r>
              <a:rPr lang="en-US" dirty="0">
                <a:solidFill>
                  <a:prstClr val="black"/>
                </a:solidFill>
                <a:latin typeface="Calibri"/>
                <a:ea typeface="+mn-ea"/>
              </a:rPr>
              <a:t>Foster Care 18-21</a:t>
            </a:r>
          </a:p>
          <a:p>
            <a:pPr marL="285750" indent="-285750" fontAlgn="auto">
              <a:spcBef>
                <a:spcPts val="0"/>
              </a:spcBef>
              <a:spcAft>
                <a:spcPts val="0"/>
              </a:spcAft>
              <a:buFont typeface="Arial" panose="020B0604020202020204" pitchFamily="34" charset="0"/>
              <a:buChar char="•"/>
            </a:pPr>
            <a:r>
              <a:rPr lang="en-US" dirty="0">
                <a:solidFill>
                  <a:prstClr val="black"/>
                </a:solidFill>
                <a:latin typeface="Calibri"/>
                <a:ea typeface="+mn-ea"/>
              </a:rPr>
              <a:t>Joint Bank Account</a:t>
            </a:r>
          </a:p>
          <a:p>
            <a:pPr marL="285750" indent="-285750" fontAlgn="auto">
              <a:spcBef>
                <a:spcPts val="0"/>
              </a:spcBef>
              <a:spcAft>
                <a:spcPts val="0"/>
              </a:spcAft>
              <a:buFont typeface="Arial" panose="020B0604020202020204" pitchFamily="34" charset="0"/>
              <a:buChar char="•"/>
            </a:pPr>
            <a:r>
              <a:rPr lang="en-US" dirty="0">
                <a:solidFill>
                  <a:prstClr val="black"/>
                </a:solidFill>
                <a:latin typeface="Calibri"/>
                <a:ea typeface="+mn-ea"/>
              </a:rPr>
              <a:t>ABLE Account</a:t>
            </a:r>
          </a:p>
          <a:p>
            <a:pPr marL="285750" indent="-285750" fontAlgn="auto">
              <a:spcBef>
                <a:spcPts val="0"/>
              </a:spcBef>
              <a:spcAft>
                <a:spcPts val="0"/>
              </a:spcAft>
              <a:buFont typeface="Arial" panose="020B0604020202020204" pitchFamily="34" charset="0"/>
              <a:buChar char="•"/>
            </a:pPr>
            <a:r>
              <a:rPr lang="en-US" dirty="0">
                <a:solidFill>
                  <a:prstClr val="black"/>
                </a:solidFill>
                <a:latin typeface="Calibri"/>
                <a:ea typeface="+mn-ea"/>
              </a:rPr>
              <a:t>Living Trust</a:t>
            </a:r>
          </a:p>
          <a:p>
            <a:pPr marL="285750" indent="-285750" fontAlgn="auto">
              <a:spcBef>
                <a:spcPts val="0"/>
              </a:spcBef>
              <a:spcAft>
                <a:spcPts val="0"/>
              </a:spcAft>
              <a:buFont typeface="Arial" panose="020B0604020202020204" pitchFamily="34" charset="0"/>
              <a:buChar char="•"/>
            </a:pPr>
            <a:r>
              <a:rPr lang="en-US" dirty="0">
                <a:solidFill>
                  <a:prstClr val="black"/>
                </a:solidFill>
                <a:latin typeface="Calibri"/>
                <a:ea typeface="+mn-ea"/>
              </a:rPr>
              <a:t>Special Needs Trust</a:t>
            </a:r>
          </a:p>
        </p:txBody>
      </p:sp>
      <p:sp>
        <p:nvSpPr>
          <p:cNvPr id="5" name="TextBox 4">
            <a:extLst>
              <a:ext uri="{FF2B5EF4-FFF2-40B4-BE49-F238E27FC236}">
                <a16:creationId xmlns:a16="http://schemas.microsoft.com/office/drawing/2014/main" id="{8D90A698-368E-6847-870B-AC2D5BE0097B}"/>
              </a:ext>
            </a:extLst>
          </p:cNvPr>
          <p:cNvSpPr txBox="1"/>
          <p:nvPr/>
        </p:nvSpPr>
        <p:spPr>
          <a:xfrm>
            <a:off x="4724400" y="3810000"/>
            <a:ext cx="3505200" cy="2585323"/>
          </a:xfrm>
          <a:prstGeom prst="rect">
            <a:avLst/>
          </a:prstGeom>
          <a:noFill/>
        </p:spPr>
        <p:txBody>
          <a:bodyPr wrap="square" rtlCol="0">
            <a:spAutoFit/>
          </a:bodyPr>
          <a:lstStyle/>
          <a:p>
            <a:pPr marL="285750" indent="-285750" fontAlgn="auto">
              <a:spcBef>
                <a:spcPts val="0"/>
              </a:spcBef>
              <a:spcAft>
                <a:spcPts val="0"/>
              </a:spcAft>
              <a:buFont typeface="Arial" panose="020B0604020202020204" pitchFamily="34" charset="0"/>
              <a:buChar char="•"/>
            </a:pPr>
            <a:r>
              <a:rPr lang="en-US" dirty="0">
                <a:solidFill>
                  <a:prstClr val="black"/>
                </a:solidFill>
                <a:latin typeface="Calibri"/>
                <a:ea typeface="+mn-ea"/>
              </a:rPr>
              <a:t>Representative Payee for Social Security Benefits</a:t>
            </a:r>
          </a:p>
          <a:p>
            <a:pPr marL="285750" indent="-285750" fontAlgn="auto">
              <a:spcBef>
                <a:spcPts val="0"/>
              </a:spcBef>
              <a:spcAft>
                <a:spcPts val="0"/>
              </a:spcAft>
              <a:buFont typeface="Arial" panose="020B0604020202020204" pitchFamily="34" charset="0"/>
              <a:buChar char="•"/>
            </a:pPr>
            <a:r>
              <a:rPr lang="en-US" dirty="0">
                <a:solidFill>
                  <a:prstClr val="black"/>
                </a:solidFill>
                <a:latin typeface="Calibri"/>
                <a:ea typeface="+mn-ea"/>
              </a:rPr>
              <a:t>Fiduciary for Veteran’s Benefits</a:t>
            </a:r>
          </a:p>
          <a:p>
            <a:pPr marL="285750" indent="-285750" fontAlgn="auto">
              <a:spcBef>
                <a:spcPts val="0"/>
              </a:spcBef>
              <a:spcAft>
                <a:spcPts val="0"/>
              </a:spcAft>
              <a:buFont typeface="Arial" panose="020B0604020202020204" pitchFamily="34" charset="0"/>
              <a:buChar char="•"/>
            </a:pPr>
            <a:r>
              <a:rPr lang="en-US" dirty="0">
                <a:solidFill>
                  <a:prstClr val="black"/>
                </a:solidFill>
                <a:latin typeface="Calibri"/>
                <a:ea typeface="+mn-ea"/>
              </a:rPr>
              <a:t>Power of Attorney (Durable/General)</a:t>
            </a:r>
          </a:p>
          <a:p>
            <a:pPr marL="285750" indent="-285750" fontAlgn="auto">
              <a:spcBef>
                <a:spcPts val="0"/>
              </a:spcBef>
              <a:spcAft>
                <a:spcPts val="0"/>
              </a:spcAft>
              <a:buFont typeface="Arial" panose="020B0604020202020204" pitchFamily="34" charset="0"/>
              <a:buChar char="•"/>
            </a:pPr>
            <a:r>
              <a:rPr lang="en-US" dirty="0">
                <a:solidFill>
                  <a:prstClr val="black"/>
                </a:solidFill>
                <a:latin typeface="Calibri"/>
                <a:ea typeface="+mn-ea"/>
              </a:rPr>
              <a:t>Health Care Power of Attorney</a:t>
            </a:r>
          </a:p>
          <a:p>
            <a:pPr marL="285750" indent="-285750" fontAlgn="auto">
              <a:spcBef>
                <a:spcPts val="0"/>
              </a:spcBef>
              <a:spcAft>
                <a:spcPts val="0"/>
              </a:spcAft>
              <a:buFont typeface="Arial" panose="020B0604020202020204" pitchFamily="34" charset="0"/>
              <a:buChar char="•"/>
            </a:pPr>
            <a:r>
              <a:rPr lang="en-US" dirty="0">
                <a:solidFill>
                  <a:prstClr val="black"/>
                </a:solidFill>
                <a:latin typeface="Calibri"/>
                <a:ea typeface="+mn-ea"/>
              </a:rPr>
              <a:t>Advance Instruction for Mental Health Treatment</a:t>
            </a:r>
          </a:p>
          <a:p>
            <a:pPr marL="285750" indent="-285750" fontAlgn="auto">
              <a:spcBef>
                <a:spcPts val="0"/>
              </a:spcBef>
              <a:spcAft>
                <a:spcPts val="0"/>
              </a:spcAft>
              <a:buFont typeface="Arial" panose="020B0604020202020204" pitchFamily="34" charset="0"/>
              <a:buChar char="•"/>
            </a:pPr>
            <a:r>
              <a:rPr lang="en-US" dirty="0">
                <a:solidFill>
                  <a:prstClr val="black"/>
                </a:solidFill>
                <a:latin typeface="Calibri"/>
                <a:ea typeface="+mn-ea"/>
              </a:rPr>
              <a:t>Living Will or Advance Directive</a:t>
            </a:r>
          </a:p>
        </p:txBody>
      </p:sp>
      <p:sp>
        <p:nvSpPr>
          <p:cNvPr id="4" name="TextBox 3">
            <a:extLst>
              <a:ext uri="{FF2B5EF4-FFF2-40B4-BE49-F238E27FC236}">
                <a16:creationId xmlns:a16="http://schemas.microsoft.com/office/drawing/2014/main" id="{000B6375-BD53-7540-981F-612356826C29}"/>
              </a:ext>
            </a:extLst>
          </p:cNvPr>
          <p:cNvSpPr txBox="1"/>
          <p:nvPr/>
        </p:nvSpPr>
        <p:spPr>
          <a:xfrm>
            <a:off x="762000" y="2590801"/>
            <a:ext cx="7772400" cy="1015663"/>
          </a:xfrm>
          <a:prstGeom prst="rect">
            <a:avLst/>
          </a:prstGeom>
          <a:noFill/>
        </p:spPr>
        <p:txBody>
          <a:bodyPr wrap="square" rtlCol="0">
            <a:spAutoFit/>
          </a:bodyPr>
          <a:lstStyle/>
          <a:p>
            <a:pPr algn="ctr" fontAlgn="auto">
              <a:spcBef>
                <a:spcPts val="0"/>
              </a:spcBef>
              <a:spcAft>
                <a:spcPts val="0"/>
              </a:spcAft>
            </a:pPr>
            <a:r>
              <a:rPr lang="en-US" sz="2000" b="1" dirty="0">
                <a:solidFill>
                  <a:prstClr val="black"/>
                </a:solidFill>
                <a:latin typeface="Calibri"/>
                <a:ea typeface="+mn-ea"/>
              </a:rPr>
              <a:t>Start Here: Supported Decision-Making 101</a:t>
            </a:r>
          </a:p>
          <a:p>
            <a:pPr algn="ctr" fontAlgn="auto">
              <a:spcBef>
                <a:spcPts val="0"/>
              </a:spcBef>
              <a:spcAft>
                <a:spcPts val="0"/>
              </a:spcAft>
            </a:pPr>
            <a:r>
              <a:rPr lang="en-US" sz="2000" i="1" dirty="0">
                <a:solidFill>
                  <a:prstClr val="black"/>
                </a:solidFill>
                <a:latin typeface="Calibri"/>
                <a:ea typeface="+mn-ea"/>
              </a:rPr>
              <a:t>Once you understand the basics, click on the options below to learn more about your options. </a:t>
            </a:r>
          </a:p>
        </p:txBody>
      </p:sp>
    </p:spTree>
    <p:extLst>
      <p:ext uri="{BB962C8B-B14F-4D97-AF65-F5344CB8AC3E}">
        <p14:creationId xmlns:p14="http://schemas.microsoft.com/office/powerpoint/2010/main" val="2004749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02 at 12.16.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04800"/>
            <a:ext cx="8686800" cy="6172200"/>
          </a:xfrm>
          <a:prstGeom prst="rect">
            <a:avLst/>
          </a:prstGeom>
        </p:spPr>
      </p:pic>
    </p:spTree>
    <p:extLst>
      <p:ext uri="{BB962C8B-B14F-4D97-AF65-F5344CB8AC3E}">
        <p14:creationId xmlns:p14="http://schemas.microsoft.com/office/powerpoint/2010/main" val="1782350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33400"/>
            <a:ext cx="6934200" cy="990600"/>
          </a:xfrm>
        </p:spPr>
        <p:txBody>
          <a:bodyPr/>
          <a:lstStyle/>
          <a:p>
            <a:r>
              <a:rPr lang="en-US" dirty="0"/>
              <a:t>More information?</a:t>
            </a:r>
          </a:p>
        </p:txBody>
      </p:sp>
      <p:sp>
        <p:nvSpPr>
          <p:cNvPr id="3" name="Content Placeholder 2"/>
          <p:cNvSpPr>
            <a:spLocks noGrp="1"/>
          </p:cNvSpPr>
          <p:nvPr>
            <p:ph idx="1"/>
          </p:nvPr>
        </p:nvSpPr>
        <p:spPr>
          <a:xfrm>
            <a:off x="1143000" y="1676400"/>
            <a:ext cx="6934200" cy="4454525"/>
          </a:xfrm>
        </p:spPr>
        <p:txBody>
          <a:bodyPr/>
          <a:lstStyle/>
          <a:p>
            <a:pPr marL="0" indent="0">
              <a:buNone/>
            </a:pPr>
            <a:endParaRPr lang="en-US" dirty="0"/>
          </a:p>
          <a:p>
            <a:r>
              <a:rPr lang="en-US" dirty="0"/>
              <a:t>Visit the Rethinking Guardianship website</a:t>
            </a:r>
          </a:p>
          <a:p>
            <a:pPr marL="0" indent="0">
              <a:buNone/>
            </a:pPr>
            <a:r>
              <a:rPr lang="en-US" dirty="0"/>
              <a:t>     </a:t>
            </a:r>
            <a:r>
              <a:rPr lang="en-US" dirty="0">
                <a:hlinkClick r:id="rId2"/>
              </a:rPr>
              <a:t>https://rethinkingguardianshipnc.org/</a:t>
            </a:r>
            <a:endParaRPr lang="en-US" dirty="0"/>
          </a:p>
          <a:p>
            <a:pPr marL="0" indent="0">
              <a:buNone/>
            </a:pPr>
            <a:endParaRPr lang="en-US" dirty="0"/>
          </a:p>
          <a:p>
            <a:r>
              <a:rPr lang="en-US" dirty="0"/>
              <a:t>Join the Rethinking Guardianship Workgroup! Email me at </a:t>
            </a:r>
            <a:r>
              <a:rPr lang="en-US" dirty="0">
                <a:hlinkClick r:id="rId3"/>
              </a:rPr>
              <a:t>lkfields@email.unc.edu</a:t>
            </a: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07241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0" y="685800"/>
            <a:ext cx="6934200" cy="457200"/>
          </a:xfrm>
        </p:spPr>
        <p:txBody>
          <a:bodyPr/>
          <a:lstStyle/>
          <a:p>
            <a:pPr algn="ctr"/>
            <a:r>
              <a:rPr lang="en-US" dirty="0"/>
              <a:t>Resources</a:t>
            </a:r>
          </a:p>
        </p:txBody>
      </p:sp>
      <p:sp>
        <p:nvSpPr>
          <p:cNvPr id="4" name="Content Placeholder 3"/>
          <p:cNvSpPr>
            <a:spLocks noGrp="1"/>
          </p:cNvSpPr>
          <p:nvPr>
            <p:ph idx="1"/>
          </p:nvPr>
        </p:nvSpPr>
        <p:spPr>
          <a:xfrm>
            <a:off x="1143000" y="1295400"/>
            <a:ext cx="6934200" cy="4835525"/>
          </a:xfrm>
        </p:spPr>
        <p:txBody>
          <a:bodyPr/>
          <a:lstStyle/>
          <a:p>
            <a:pPr marL="0" indent="0">
              <a:buNone/>
            </a:pPr>
            <a:r>
              <a:rPr lang="en-US" sz="1400" b="1" dirty="0"/>
              <a:t>North Carolina Rethinking Guardianship Website</a:t>
            </a:r>
          </a:p>
          <a:p>
            <a:pPr marL="0" indent="0">
              <a:buNone/>
            </a:pPr>
            <a:r>
              <a:rPr lang="en-US" sz="1400" dirty="0" err="1"/>
              <a:t>rethinkingguardianshipnc.org</a:t>
            </a:r>
            <a:r>
              <a:rPr lang="en-US" sz="1400" dirty="0"/>
              <a:t>/</a:t>
            </a:r>
          </a:p>
          <a:p>
            <a:pPr marL="0" indent="0">
              <a:buNone/>
            </a:pPr>
            <a:endParaRPr lang="en-US" sz="1400" dirty="0"/>
          </a:p>
          <a:p>
            <a:pPr marL="0" indent="0">
              <a:buNone/>
            </a:pPr>
            <a:r>
              <a:rPr lang="en-US" sz="1400" b="1" dirty="0"/>
              <a:t>National Council on Disability (NCD) - </a:t>
            </a:r>
            <a:r>
              <a:rPr lang="en-US" sz="1400" dirty="0"/>
              <a:t>Beyond Guardianship: Toward Alternatives That Promote Greater Self-Determination for People with Disabilities - </a:t>
            </a:r>
            <a:r>
              <a:rPr lang="en-US" sz="1400" dirty="0">
                <a:hlinkClick r:id="rId2"/>
              </a:rPr>
              <a:t>https://ncd.gov/publications/2018/beyond-guardianship-toward-alternatives</a:t>
            </a:r>
            <a:endParaRPr lang="en-US" sz="1400" dirty="0"/>
          </a:p>
          <a:p>
            <a:pPr marL="0" indent="0">
              <a:buNone/>
            </a:pPr>
            <a:endParaRPr lang="en-US" sz="1400" dirty="0"/>
          </a:p>
          <a:p>
            <a:pPr marL="0" indent="0">
              <a:buNone/>
            </a:pPr>
            <a:r>
              <a:rPr lang="en-US" sz="1400" b="1" dirty="0"/>
              <a:t>National Council on Disability </a:t>
            </a:r>
            <a:r>
              <a:rPr lang="mr-IN" sz="1400" b="1" dirty="0"/>
              <a:t>–</a:t>
            </a:r>
            <a:r>
              <a:rPr lang="en-US" sz="1400" b="1" dirty="0"/>
              <a:t> Turning Rights Into Reality</a:t>
            </a:r>
          </a:p>
          <a:p>
            <a:pPr marL="0" indent="0">
              <a:buNone/>
            </a:pPr>
            <a:r>
              <a:rPr lang="en-US" sz="1400" dirty="0">
                <a:hlinkClick r:id="rId3"/>
              </a:rPr>
              <a:t>https://ncd.gov/publications/2019/turning-rights-into-reality</a:t>
            </a:r>
            <a:endParaRPr lang="en-US" sz="1400" dirty="0"/>
          </a:p>
          <a:p>
            <a:pPr marL="0" indent="0">
              <a:buNone/>
            </a:pPr>
            <a:endParaRPr lang="en-US" sz="1400" dirty="0"/>
          </a:p>
          <a:p>
            <a:pPr marL="0" indent="0">
              <a:buNone/>
            </a:pPr>
            <a:r>
              <a:rPr lang="en-US" sz="1400" b="1" dirty="0"/>
              <a:t>National Resource Center for Supported Decision-Making</a:t>
            </a:r>
          </a:p>
          <a:p>
            <a:pPr marL="0" indent="0">
              <a:buNone/>
            </a:pPr>
            <a:r>
              <a:rPr lang="en-US" sz="1400" dirty="0">
                <a:hlinkClick r:id="rId4"/>
              </a:rPr>
              <a:t>http://supporteddecisionmaking.org/</a:t>
            </a:r>
            <a:endParaRPr lang="en-US" sz="1400" dirty="0"/>
          </a:p>
          <a:p>
            <a:pPr marL="0" indent="0">
              <a:buNone/>
            </a:pPr>
            <a:endParaRPr lang="en-US" sz="1400" dirty="0"/>
          </a:p>
          <a:p>
            <a:pPr marL="0" indent="0">
              <a:buNone/>
            </a:pPr>
            <a:r>
              <a:rPr lang="en-US" sz="1400" b="1" dirty="0"/>
              <a:t>MO Guardianship: Understanding Your Options and Alternatives</a:t>
            </a:r>
          </a:p>
          <a:p>
            <a:pPr marL="0" indent="0">
              <a:buNone/>
            </a:pPr>
            <a:r>
              <a:rPr lang="en-US" sz="1400" b="1" dirty="0">
                <a:hlinkClick r:id="rId5"/>
              </a:rPr>
              <a:t>http://moguardianship.com/#materials</a:t>
            </a:r>
            <a:endParaRPr lang="en-US" sz="1400" b="1" dirty="0"/>
          </a:p>
          <a:p>
            <a:pPr marL="0" indent="0">
              <a:buNone/>
            </a:pPr>
            <a:endParaRPr lang="en-US" sz="1400" dirty="0"/>
          </a:p>
          <a:p>
            <a:pPr marL="0" indent="0">
              <a:buNone/>
            </a:pPr>
            <a:r>
              <a:rPr lang="en-US" sz="1400" b="1" dirty="0"/>
              <a:t>The Jenny Hatch Justice Project</a:t>
            </a:r>
          </a:p>
          <a:p>
            <a:pPr marL="0" indent="0">
              <a:buNone/>
            </a:pPr>
            <a:r>
              <a:rPr lang="en-US" sz="1400" dirty="0"/>
              <a:t>http://</a:t>
            </a:r>
            <a:r>
              <a:rPr lang="en-US" sz="1400" dirty="0" err="1"/>
              <a:t>jennyhatchjusticeproject.org</a:t>
            </a:r>
            <a:r>
              <a:rPr lang="en-US" sz="1400" dirty="0"/>
              <a:t>/home</a:t>
            </a:r>
          </a:p>
          <a:p>
            <a:pPr marL="0" indent="0">
              <a:buNone/>
            </a:pPr>
            <a:endParaRPr lang="en-US" sz="1800" dirty="0"/>
          </a:p>
          <a:p>
            <a:pPr marL="0" indent="0">
              <a:buNone/>
            </a:pPr>
            <a:endParaRPr lang="en-US" sz="1800" dirty="0"/>
          </a:p>
        </p:txBody>
      </p:sp>
    </p:spTree>
    <p:extLst>
      <p:ext uri="{BB962C8B-B14F-4D97-AF65-F5344CB8AC3E}">
        <p14:creationId xmlns:p14="http://schemas.microsoft.com/office/powerpoint/2010/main" val="3421098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3276600"/>
            <a:ext cx="5715000" cy="1477328"/>
          </a:xfrm>
          <a:prstGeom prst="rect">
            <a:avLst/>
          </a:prstGeom>
        </p:spPr>
        <p:txBody>
          <a:bodyPr wrap="square">
            <a:spAutoFit/>
          </a:bodyPr>
          <a:lstStyle/>
          <a:p>
            <a:pPr algn="ctr"/>
            <a:r>
              <a:rPr lang="en-US" b="1" dirty="0">
                <a:solidFill>
                  <a:schemeClr val="accent6">
                    <a:lumMod val="75000"/>
                  </a:schemeClr>
                </a:solidFill>
              </a:rPr>
              <a:t>Linda Kendall Fields M.Ed.</a:t>
            </a:r>
            <a:endParaRPr lang="en-US" dirty="0">
              <a:solidFill>
                <a:schemeClr val="accent6">
                  <a:lumMod val="75000"/>
                </a:schemeClr>
              </a:solidFill>
            </a:endParaRPr>
          </a:p>
          <a:p>
            <a:pPr algn="ctr"/>
            <a:r>
              <a:rPr lang="en-US" dirty="0">
                <a:solidFill>
                  <a:schemeClr val="accent6">
                    <a:lumMod val="75000"/>
                  </a:schemeClr>
                </a:solidFill>
              </a:rPr>
              <a:t>Clinical Assistant Professor</a:t>
            </a:r>
          </a:p>
          <a:p>
            <a:pPr algn="ctr"/>
            <a:r>
              <a:rPr lang="en-US" dirty="0">
                <a:solidFill>
                  <a:schemeClr val="accent6">
                    <a:lumMod val="75000"/>
                  </a:schemeClr>
                </a:solidFill>
              </a:rPr>
              <a:t>UNC Chapel Hill School of Social Work </a:t>
            </a:r>
          </a:p>
          <a:p>
            <a:pPr algn="ctr"/>
            <a:r>
              <a:rPr lang="is-IS" dirty="0">
                <a:solidFill>
                  <a:schemeClr val="accent6">
                    <a:lumMod val="75000"/>
                  </a:schemeClr>
                </a:solidFill>
              </a:rPr>
              <a:t>(828) 712-4003</a:t>
            </a:r>
          </a:p>
          <a:p>
            <a:pPr algn="ctr"/>
            <a:r>
              <a:rPr lang="en-US" dirty="0">
                <a:solidFill>
                  <a:schemeClr val="accent6">
                    <a:lumMod val="75000"/>
                  </a:schemeClr>
                </a:solidFill>
                <a:hlinkClick r:id="rId2"/>
              </a:rPr>
              <a:t>lkfields@email.unc.edu</a:t>
            </a:r>
            <a:endParaRPr lang="en-US" dirty="0">
              <a:solidFill>
                <a:schemeClr val="accent6">
                  <a:lumMod val="75000"/>
                </a:schemeClr>
              </a:solidFill>
            </a:endParaRPr>
          </a:p>
        </p:txBody>
      </p:sp>
      <p:pic>
        <p:nvPicPr>
          <p:cNvPr id="2" name="Picture 1" descr="thank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762000"/>
            <a:ext cx="2286000" cy="2286000"/>
          </a:xfrm>
          <a:prstGeom prst="rect">
            <a:avLst/>
          </a:prstGeom>
        </p:spPr>
      </p:pic>
    </p:spTree>
    <p:extLst>
      <p:ext uri="{BB962C8B-B14F-4D97-AF65-F5344CB8AC3E}">
        <p14:creationId xmlns:p14="http://schemas.microsoft.com/office/powerpoint/2010/main" val="2724034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3000" y="533400"/>
            <a:ext cx="6934200" cy="762000"/>
          </a:xfrm>
        </p:spPr>
        <p:txBody>
          <a:bodyPr/>
          <a:lstStyle/>
          <a:p>
            <a:r>
              <a:rPr lang="en-US" sz="3200" dirty="0"/>
              <a:t>Background on Guardianship in NC</a:t>
            </a:r>
          </a:p>
        </p:txBody>
      </p:sp>
      <p:sp>
        <p:nvSpPr>
          <p:cNvPr id="5" name="Content Placeholder 4"/>
          <p:cNvSpPr>
            <a:spLocks noGrp="1"/>
          </p:cNvSpPr>
          <p:nvPr>
            <p:ph idx="1"/>
          </p:nvPr>
        </p:nvSpPr>
        <p:spPr>
          <a:xfrm>
            <a:off x="1143000" y="1143000"/>
            <a:ext cx="6934200" cy="5486400"/>
          </a:xfrm>
          <a:prstGeom prst="rect">
            <a:avLst/>
          </a:prstGeom>
        </p:spPr>
        <p:txBody>
          <a:bodyPr>
            <a:noAutofit/>
          </a:bodyPr>
          <a:lstStyle/>
          <a:p>
            <a:pPr marL="45720" indent="0" algn="ctr">
              <a:buNone/>
            </a:pPr>
            <a:endParaRPr lang="en-US" sz="1600" dirty="0"/>
          </a:p>
          <a:p>
            <a:pPr marL="388620"/>
            <a:r>
              <a:rPr lang="en-US" sz="1600" b="1" dirty="0"/>
              <a:t>Guardianship removes an adult’s rights to manage his or her life </a:t>
            </a:r>
            <a:r>
              <a:rPr lang="en-US" sz="1600" dirty="0"/>
              <a:t>decisions and </a:t>
            </a:r>
            <a:r>
              <a:rPr lang="en-US" sz="1600" b="1" dirty="0"/>
              <a:t>places those decision-making responsibilities with a court appointed guardian</a:t>
            </a:r>
            <a:r>
              <a:rPr lang="en-US" sz="1600" dirty="0"/>
              <a:t>.</a:t>
            </a:r>
          </a:p>
          <a:p>
            <a:pPr marL="388620"/>
            <a:endParaRPr lang="en-US" sz="1600" dirty="0"/>
          </a:p>
          <a:p>
            <a:pPr marL="388620"/>
            <a:r>
              <a:rPr lang="en-US" sz="1600" dirty="0"/>
              <a:t>It is estimated that there are more than 23,000 adults subject to guardianship in NC. Out of  5,000 adults in the state who were served by a public guardian </a:t>
            </a:r>
            <a:r>
              <a:rPr lang="en-US" sz="1600"/>
              <a:t>in 2013, </a:t>
            </a:r>
            <a:r>
              <a:rPr lang="en-US" sz="1600" dirty="0"/>
              <a:t>nearly 3,000 </a:t>
            </a:r>
            <a:r>
              <a:rPr lang="en-US" sz="1600" b="1" dirty="0"/>
              <a:t>(56%) were adults ages 18-59 years old, the majority of whom (85%) had an intellectual/developmental disability and/or mental illness</a:t>
            </a:r>
          </a:p>
          <a:p>
            <a:pPr marL="388620"/>
            <a:endParaRPr lang="en-US" sz="1600" dirty="0"/>
          </a:p>
          <a:p>
            <a:pPr marL="388620"/>
            <a:r>
              <a:rPr lang="en-US" sz="1600" dirty="0"/>
              <a:t>Approximately one-third of individuals under guardianship have a public guardian; </a:t>
            </a:r>
            <a:r>
              <a:rPr lang="en-US" sz="1600" b="1" dirty="0"/>
              <a:t>approximately two-thirds have private guardians, many of whom are family members</a:t>
            </a:r>
            <a:r>
              <a:rPr lang="en-US" sz="1600" dirty="0"/>
              <a:t>. </a:t>
            </a:r>
          </a:p>
          <a:p>
            <a:pPr marL="45720" indent="0">
              <a:buNone/>
            </a:pPr>
            <a:endParaRPr lang="en-US" sz="1600" dirty="0"/>
          </a:p>
          <a:p>
            <a:pPr marL="388620"/>
            <a:r>
              <a:rPr lang="en-US" sz="1600" dirty="0"/>
              <a:t>Even now, due to the way that records are kept</a:t>
            </a:r>
            <a:r>
              <a:rPr lang="en-US" sz="1600" b="1" dirty="0"/>
              <a:t>, it is not possible to know how many adults in North Carolina are currently under guardianship.</a:t>
            </a:r>
          </a:p>
          <a:p>
            <a:pPr marL="45720" indent="0">
              <a:buNone/>
            </a:pPr>
            <a:endParaRPr lang="en-US" sz="1600" dirty="0"/>
          </a:p>
          <a:p>
            <a:pPr marL="45720" indent="0">
              <a:buNone/>
            </a:pPr>
            <a:endParaRPr lang="en-US" sz="1600" dirty="0"/>
          </a:p>
          <a:p>
            <a:pPr marL="45720" indent="0">
              <a:buNone/>
            </a:pPr>
            <a:r>
              <a:rPr lang="en-US" sz="1600" dirty="0"/>
              <a:t> </a:t>
            </a:r>
          </a:p>
        </p:txBody>
      </p:sp>
    </p:spTree>
    <p:extLst>
      <p:ext uri="{BB962C8B-B14F-4D97-AF65-F5344CB8AC3E}">
        <p14:creationId xmlns:p14="http://schemas.microsoft.com/office/powerpoint/2010/main" val="53713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a:t>North Carolina</a:t>
            </a:r>
          </a:p>
        </p:txBody>
      </p:sp>
      <p:sp>
        <p:nvSpPr>
          <p:cNvPr id="7" name="Text Placeholder 6"/>
          <p:cNvSpPr>
            <a:spLocks noGrp="1"/>
          </p:cNvSpPr>
          <p:nvPr>
            <p:ph type="body" sz="half" idx="2"/>
          </p:nvPr>
        </p:nvSpPr>
        <p:spPr/>
        <p:txBody>
          <a:bodyPr/>
          <a:lstStyle/>
          <a:p>
            <a:r>
              <a:rPr lang="en-US" sz="1600" dirty="0"/>
              <a:t>100 Counties – 100 Jurisdictions – 100 Clerks of Court</a:t>
            </a:r>
          </a:p>
        </p:txBody>
      </p:sp>
      <p:pic>
        <p:nvPicPr>
          <p:cNvPr id="10" name="Picture Placeholder 9" descr="north-carolina-county-maps.jpg"/>
          <p:cNvPicPr>
            <a:picLocks noGrp="1" noChangeAspect="1"/>
          </p:cNvPicPr>
          <p:nvPr>
            <p:ph type="pic" idx="1"/>
          </p:nvPr>
        </p:nvPicPr>
        <p:blipFill>
          <a:blip r:embed="rId2">
            <a:extLst>
              <a:ext uri="{28A0092B-C50C-407E-A947-70E740481C1C}">
                <a14:useLocalDpi xmlns:a14="http://schemas.microsoft.com/office/drawing/2010/main" val="0"/>
              </a:ext>
            </a:extLst>
          </a:blip>
          <a:srcRect t="-13735" b="-13735"/>
          <a:stretch>
            <a:fillRect/>
          </a:stretch>
        </p:blipFill>
        <p:spPr>
          <a:xfrm>
            <a:off x="685800" y="612775"/>
            <a:ext cx="7848600" cy="4114800"/>
          </a:xfrm>
        </p:spPr>
      </p:pic>
    </p:spTree>
    <p:extLst>
      <p:ext uri="{BB962C8B-B14F-4D97-AF65-F5344CB8AC3E}">
        <p14:creationId xmlns:p14="http://schemas.microsoft.com/office/powerpoint/2010/main" val="2573618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33400"/>
            <a:ext cx="6934200" cy="609600"/>
          </a:xfrm>
        </p:spPr>
        <p:txBody>
          <a:bodyPr/>
          <a:lstStyle/>
          <a:p>
            <a:pPr algn="ctr"/>
            <a:r>
              <a:rPr lang="en-US" sz="3200" dirty="0"/>
              <a:t>Types of Guardians</a:t>
            </a:r>
          </a:p>
        </p:txBody>
      </p:sp>
      <p:sp>
        <p:nvSpPr>
          <p:cNvPr id="3" name="Content Placeholder 2"/>
          <p:cNvSpPr>
            <a:spLocks noGrp="1"/>
          </p:cNvSpPr>
          <p:nvPr>
            <p:ph sz="quarter" idx="1"/>
          </p:nvPr>
        </p:nvSpPr>
        <p:spPr>
          <a:xfrm>
            <a:off x="533400" y="1371600"/>
            <a:ext cx="8001000" cy="4949952"/>
          </a:xfrm>
        </p:spPr>
        <p:txBody>
          <a:bodyPr>
            <a:normAutofit fontScale="62500" lnSpcReduction="20000"/>
          </a:bodyPr>
          <a:lstStyle/>
          <a:p>
            <a:pPr marL="320040" indent="-320040" fontAlgn="auto">
              <a:spcAft>
                <a:spcPts val="0"/>
              </a:spcAft>
              <a:buFont typeface="Wingdings" pitchFamily="2" charset="2"/>
              <a:buChar char="Ø"/>
              <a:defRPr/>
            </a:pPr>
            <a:r>
              <a:rPr lang="en-US" b="1" dirty="0"/>
              <a:t>Guardian of the Person</a:t>
            </a:r>
          </a:p>
          <a:p>
            <a:pPr lvl="1">
              <a:buFont typeface="Wingdings" pitchFamily="2" charset="2"/>
              <a:buChar char="Ø"/>
              <a:defRPr/>
            </a:pPr>
            <a:r>
              <a:rPr lang="en-US" dirty="0"/>
              <a:t>has authority to make decisions in most areas of a adult’s personal life, exclusive of assets.  This includes giving consent or approval for the adult subject to guardianship to receive any needed medical services (with some limitations such as sterilization, amputations and end of life). </a:t>
            </a:r>
          </a:p>
          <a:p>
            <a:pPr lvl="1">
              <a:buFont typeface="Wingdings" pitchFamily="2" charset="2"/>
              <a:buChar char="Ø"/>
              <a:defRPr/>
            </a:pPr>
            <a:endParaRPr lang="en-US" dirty="0"/>
          </a:p>
          <a:p>
            <a:pPr marL="320040" indent="-320040" fontAlgn="auto">
              <a:spcAft>
                <a:spcPts val="0"/>
              </a:spcAft>
              <a:buFont typeface="Wingdings" pitchFamily="2" charset="2"/>
              <a:buChar char="Ø"/>
              <a:defRPr/>
            </a:pPr>
            <a:r>
              <a:rPr lang="en-US" b="1" dirty="0"/>
              <a:t>Guardian of the Estate</a:t>
            </a:r>
          </a:p>
          <a:p>
            <a:pPr lvl="1">
              <a:buFont typeface="Wingdings" pitchFamily="2" charset="2"/>
              <a:buChar char="Ø"/>
              <a:defRPr/>
            </a:pPr>
            <a:r>
              <a:rPr lang="en-US" dirty="0"/>
              <a:t>has authority to manage the adult's assets such as bank accounts, brokerage accounts, vehicles, real estate, personal property, cash and income such as pensions, dividends, wages, interest and rental income.</a:t>
            </a:r>
          </a:p>
          <a:p>
            <a:pPr lvl="1">
              <a:buFont typeface="Wingdings" pitchFamily="2" charset="2"/>
              <a:buChar char="Ø"/>
              <a:defRPr/>
            </a:pPr>
            <a:endParaRPr lang="en-US" dirty="0"/>
          </a:p>
          <a:p>
            <a:pPr marL="320040" indent="-320040" fontAlgn="auto">
              <a:spcAft>
                <a:spcPts val="0"/>
              </a:spcAft>
              <a:buFont typeface="Wingdings" pitchFamily="2" charset="2"/>
              <a:buChar char="Ø"/>
              <a:defRPr/>
            </a:pPr>
            <a:r>
              <a:rPr lang="en-US" b="1" dirty="0"/>
              <a:t>General Guardian</a:t>
            </a:r>
          </a:p>
          <a:p>
            <a:pPr lvl="1">
              <a:buFont typeface="Wingdings" pitchFamily="2" charset="2"/>
              <a:buChar char="Ø"/>
              <a:defRPr/>
            </a:pPr>
            <a:r>
              <a:rPr lang="en-US" dirty="0"/>
              <a:t>has the powers and duties of both a guardian of the person and a guardian of the estate.</a:t>
            </a:r>
          </a:p>
          <a:p>
            <a:pPr marL="457200" lvl="1" indent="0">
              <a:buNone/>
              <a:defRPr/>
            </a:pPr>
            <a:endParaRPr lang="en-US" dirty="0"/>
          </a:p>
          <a:p>
            <a:pPr fontAlgn="auto">
              <a:spcAft>
                <a:spcPts val="0"/>
              </a:spcAft>
              <a:buFont typeface="Wingdings" charset="2"/>
              <a:buChar char="Ø"/>
              <a:defRPr/>
            </a:pPr>
            <a:r>
              <a:rPr lang="en-US" b="1" dirty="0"/>
              <a:t>Interim Guardian</a:t>
            </a:r>
          </a:p>
          <a:p>
            <a:pPr lvl="1">
              <a:buFont typeface="Wingdings" pitchFamily="2" charset="2"/>
              <a:buChar char="Ø"/>
              <a:defRPr/>
            </a:pPr>
            <a:r>
              <a:rPr lang="en-US" dirty="0"/>
              <a:t>A limited duration version of any of the above, appointed by the Court due to an emergency.  Its termination date (when the authority ends) will be shown on the face of the document. </a:t>
            </a:r>
          </a:p>
          <a:p>
            <a:pPr marL="457200" lvl="1" indent="0">
              <a:buNone/>
              <a:defRPr/>
            </a:pPr>
            <a:endParaRPr lang="en-US" dirty="0"/>
          </a:p>
          <a:p>
            <a:pPr>
              <a:buFont typeface="Wingdings" charset="2"/>
              <a:buChar char="Ø"/>
            </a:pPr>
            <a:r>
              <a:rPr lang="en-US" b="1" dirty="0"/>
              <a:t>Limited Guardianship</a:t>
            </a:r>
          </a:p>
          <a:p>
            <a:pPr lvl="1">
              <a:buFont typeface="Wingdings" charset="2"/>
              <a:buChar char="Ø"/>
            </a:pPr>
            <a:r>
              <a:rPr lang="en-US" dirty="0"/>
              <a:t>Tailored to fit the individual in the areas in which assistance with decision-making is needed</a:t>
            </a:r>
          </a:p>
          <a:p>
            <a:pPr marL="0" indent="0">
              <a:buNone/>
            </a:pPr>
            <a:endParaRPr lang="en-US" dirty="0"/>
          </a:p>
        </p:txBody>
      </p:sp>
    </p:spTree>
    <p:extLst>
      <p:ext uri="{BB962C8B-B14F-4D97-AF65-F5344CB8AC3E}">
        <p14:creationId xmlns:p14="http://schemas.microsoft.com/office/powerpoint/2010/main" val="3884759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33400"/>
            <a:ext cx="6934200" cy="914400"/>
          </a:xfrm>
        </p:spPr>
        <p:txBody>
          <a:bodyPr/>
          <a:lstStyle/>
          <a:p>
            <a:r>
              <a:rPr lang="en-US" sz="3200" dirty="0"/>
              <a:t>Who can be appointed as guardians?</a:t>
            </a:r>
          </a:p>
        </p:txBody>
      </p:sp>
      <p:sp>
        <p:nvSpPr>
          <p:cNvPr id="3" name="Content Placeholder 2"/>
          <p:cNvSpPr>
            <a:spLocks noGrp="1"/>
          </p:cNvSpPr>
          <p:nvPr>
            <p:ph sz="quarter" idx="1"/>
          </p:nvPr>
        </p:nvSpPr>
        <p:spPr>
          <a:xfrm>
            <a:off x="1143000" y="1676401"/>
            <a:ext cx="6934200" cy="4454526"/>
          </a:xfrm>
        </p:spPr>
        <p:txBody>
          <a:bodyPr/>
          <a:lstStyle/>
          <a:p>
            <a:pPr marL="0" indent="0">
              <a:buNone/>
              <a:defRPr/>
            </a:pPr>
            <a:r>
              <a:rPr lang="en-US" dirty="0"/>
              <a:t>N.C.G.S. § 35A-1214</a:t>
            </a:r>
          </a:p>
          <a:p>
            <a:pPr lvl="1">
              <a:buFont typeface="Wingdings 2"/>
              <a:buChar char=""/>
              <a:defRPr/>
            </a:pPr>
            <a:r>
              <a:rPr lang="en-US" sz="1800" dirty="0"/>
              <a:t>The clerk shall consider appointing a guardian according to the following order of priority: </a:t>
            </a:r>
          </a:p>
          <a:p>
            <a:pPr lvl="2">
              <a:buFont typeface="Wingdings"/>
              <a:buChar char=""/>
              <a:defRPr/>
            </a:pPr>
            <a:r>
              <a:rPr lang="en-US" sz="1800" dirty="0"/>
              <a:t>An individual recommended in a written instrument (such as a Will, Power of Attorney, etc); </a:t>
            </a:r>
          </a:p>
          <a:p>
            <a:pPr lvl="2">
              <a:buFont typeface="Wingdings"/>
              <a:buChar char=""/>
              <a:defRPr/>
            </a:pPr>
            <a:r>
              <a:rPr lang="en-US" sz="1800" dirty="0"/>
              <a:t>an individual; </a:t>
            </a:r>
          </a:p>
          <a:p>
            <a:pPr lvl="2">
              <a:buFont typeface="Wingdings"/>
              <a:buChar char=""/>
              <a:defRPr/>
            </a:pPr>
            <a:r>
              <a:rPr lang="en-US" sz="1800" dirty="0"/>
              <a:t>a corporation or a disinterested public agent. </a:t>
            </a:r>
          </a:p>
          <a:p>
            <a:pPr lvl="2">
              <a:buFont typeface="Wingdings"/>
              <a:buChar char=""/>
              <a:defRPr/>
            </a:pPr>
            <a:r>
              <a:rPr lang="en-US" sz="1800" dirty="0"/>
              <a:t>No public agent shall be appointed guardian until diligent efforts have been made to find an appropriate individual or corporation to serve as guardian</a:t>
            </a:r>
          </a:p>
          <a:p>
            <a:pPr lvl="2">
              <a:buFont typeface="Wingdings"/>
              <a:buChar char=""/>
              <a:defRPr/>
            </a:pPr>
            <a:r>
              <a:rPr lang="en-US" sz="1800" dirty="0"/>
              <a:t>In every instance the clerk shall base the appointment of a guardian or guardians on the best interest of the ward.</a:t>
            </a:r>
          </a:p>
          <a:p>
            <a:pPr>
              <a:buNone/>
            </a:pPr>
            <a:endParaRPr lang="en-US" dirty="0"/>
          </a:p>
        </p:txBody>
      </p:sp>
    </p:spTree>
    <p:extLst>
      <p:ext uri="{BB962C8B-B14F-4D97-AF65-F5344CB8AC3E}">
        <p14:creationId xmlns:p14="http://schemas.microsoft.com/office/powerpoint/2010/main" val="3658261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533400" y="685800"/>
            <a:ext cx="8382000" cy="990600"/>
          </a:xfrm>
        </p:spPr>
        <p:txBody>
          <a:bodyPr/>
          <a:lstStyle/>
          <a:p>
            <a:r>
              <a:rPr lang="en-US" altLang="en-US" sz="3200" dirty="0"/>
              <a:t>Rethinking Guardianship is </a:t>
            </a:r>
            <a:r>
              <a:rPr lang="is-IS" altLang="en-US" sz="3200" dirty="0"/>
              <a:t>…</a:t>
            </a:r>
            <a:endParaRPr lang="en-US" altLang="en-US" sz="3200" dirty="0"/>
          </a:p>
        </p:txBody>
      </p:sp>
      <p:sp>
        <p:nvSpPr>
          <p:cNvPr id="6147" name="Content Placeholder 2"/>
          <p:cNvSpPr>
            <a:spLocks noGrp="1"/>
          </p:cNvSpPr>
          <p:nvPr>
            <p:ph idx="1"/>
          </p:nvPr>
        </p:nvSpPr>
        <p:spPr>
          <a:xfrm>
            <a:off x="457200" y="1981200"/>
            <a:ext cx="8229600" cy="4267200"/>
          </a:xfrm>
        </p:spPr>
        <p:txBody>
          <a:bodyPr/>
          <a:lstStyle/>
          <a:p>
            <a:pPr marL="457200" indent="-457200">
              <a:buAutoNum type="arabicParenR"/>
            </a:pPr>
            <a:r>
              <a:rPr lang="en-US" dirty="0"/>
              <a:t>Creating long-term changes in the state’s guardianship system </a:t>
            </a:r>
          </a:p>
          <a:p>
            <a:pPr marL="457200" indent="-457200">
              <a:buAutoNum type="arabicParenR"/>
            </a:pPr>
            <a:r>
              <a:rPr lang="en-US" dirty="0"/>
              <a:t>Promoting less restrictive alternatives to guardianship </a:t>
            </a:r>
          </a:p>
          <a:p>
            <a:pPr marL="0" indent="0">
              <a:buNone/>
            </a:pPr>
            <a:endParaRPr lang="en-US" dirty="0"/>
          </a:p>
          <a:p>
            <a:pPr marL="0" indent="0">
              <a:buNone/>
              <a:defRPr/>
            </a:pPr>
            <a:endParaRPr lang="en-US" altLang="en-US" dirty="0"/>
          </a:p>
          <a:p>
            <a:pPr marL="0" indent="0">
              <a:buNone/>
              <a:defRPr/>
            </a:pPr>
            <a:endParaRPr lang="en-US" alt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4191000"/>
            <a:ext cx="2948940" cy="1280160"/>
          </a:xfrm>
          <a:prstGeom prst="rect">
            <a:avLst/>
          </a:prstGeom>
        </p:spPr>
      </p:pic>
    </p:spTree>
    <p:extLst>
      <p:ext uri="{BB962C8B-B14F-4D97-AF65-F5344CB8AC3E}">
        <p14:creationId xmlns:p14="http://schemas.microsoft.com/office/powerpoint/2010/main" val="740009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7239000" cy="838200"/>
          </a:xfrm>
        </p:spPr>
        <p:txBody>
          <a:bodyPr/>
          <a:lstStyle/>
          <a:p>
            <a:r>
              <a:rPr lang="en-US" sz="2400" b="1" dirty="0"/>
              <a:t>Our History- Our Present </a:t>
            </a:r>
            <a:r>
              <a:rPr lang="mr-IN" sz="2400" b="1" dirty="0"/>
              <a:t>–</a:t>
            </a:r>
            <a:r>
              <a:rPr lang="en-US" sz="2400" b="1" dirty="0"/>
              <a:t> Our Future</a:t>
            </a:r>
          </a:p>
        </p:txBody>
      </p:sp>
      <p:sp>
        <p:nvSpPr>
          <p:cNvPr id="3" name="Content Placeholder 2"/>
          <p:cNvSpPr>
            <a:spLocks noGrp="1"/>
          </p:cNvSpPr>
          <p:nvPr>
            <p:ph idx="1"/>
          </p:nvPr>
        </p:nvSpPr>
        <p:spPr>
          <a:xfrm>
            <a:off x="1143000" y="1295400"/>
            <a:ext cx="6934200" cy="4953000"/>
          </a:xfrm>
          <a:prstGeom prst="rect">
            <a:avLst/>
          </a:prstGeom>
        </p:spPr>
        <p:txBody>
          <a:bodyPr>
            <a:normAutofit fontScale="25000" lnSpcReduction="20000"/>
          </a:bodyPr>
          <a:lstStyle/>
          <a:p>
            <a:pPr marL="45720" indent="0">
              <a:buNone/>
            </a:pPr>
            <a:endParaRPr lang="en-US" sz="5500" dirty="0"/>
          </a:p>
          <a:p>
            <a:pPr>
              <a:lnSpc>
                <a:spcPct val="110000"/>
              </a:lnSpc>
            </a:pPr>
            <a:r>
              <a:rPr lang="en-US" sz="6400" b="1" i="1" dirty="0"/>
              <a:t>Rethinking Guardianship: Building a Case for Less Restrictive Alternatives </a:t>
            </a:r>
            <a:r>
              <a:rPr lang="mr-IN" sz="6400" i="1" dirty="0"/>
              <a:t>–</a:t>
            </a:r>
            <a:r>
              <a:rPr lang="en-US" sz="6400" i="1" dirty="0"/>
              <a:t> </a:t>
            </a:r>
          </a:p>
          <a:p>
            <a:pPr marL="0" indent="0">
              <a:lnSpc>
                <a:spcPct val="110000"/>
              </a:lnSpc>
              <a:buNone/>
            </a:pPr>
            <a:r>
              <a:rPr lang="en-US" sz="6400" i="1" dirty="0"/>
              <a:t>        </a:t>
            </a:r>
            <a:r>
              <a:rPr lang="en-US" sz="6400" dirty="0"/>
              <a:t>January 2015 - December 2017</a:t>
            </a:r>
          </a:p>
          <a:p>
            <a:pPr>
              <a:lnSpc>
                <a:spcPct val="110000"/>
              </a:lnSpc>
            </a:pPr>
            <a:endParaRPr lang="en-US" sz="6400" dirty="0"/>
          </a:p>
          <a:p>
            <a:pPr>
              <a:lnSpc>
                <a:spcPct val="110000"/>
              </a:lnSpc>
            </a:pPr>
            <a:r>
              <a:rPr lang="en-US" sz="6400" b="1" i="1" dirty="0"/>
              <a:t>Rethinking Guardianship: A Person-Centered Approach</a:t>
            </a:r>
          </a:p>
          <a:p>
            <a:pPr marL="0" indent="0">
              <a:lnSpc>
                <a:spcPct val="110000"/>
              </a:lnSpc>
              <a:buNone/>
            </a:pPr>
            <a:r>
              <a:rPr lang="en-US" sz="6400" i="1" dirty="0"/>
              <a:t>      </a:t>
            </a:r>
            <a:r>
              <a:rPr lang="en-US" sz="6400" dirty="0"/>
              <a:t>  July 2018 </a:t>
            </a:r>
            <a:r>
              <a:rPr lang="mr-IN" sz="6400" dirty="0"/>
              <a:t>–</a:t>
            </a:r>
            <a:r>
              <a:rPr lang="en-US" sz="6400" dirty="0"/>
              <a:t> December 2019</a:t>
            </a:r>
          </a:p>
          <a:p>
            <a:pPr marL="0" indent="0">
              <a:lnSpc>
                <a:spcPct val="110000"/>
              </a:lnSpc>
              <a:buNone/>
            </a:pPr>
            <a:endParaRPr lang="en-US" sz="6400" dirty="0"/>
          </a:p>
          <a:p>
            <a:pPr>
              <a:lnSpc>
                <a:spcPct val="110000"/>
              </a:lnSpc>
            </a:pPr>
            <a:r>
              <a:rPr lang="en-US" sz="6400" b="1" i="1" dirty="0"/>
              <a:t>Rethinking Guardianship Bridge Initiative </a:t>
            </a:r>
          </a:p>
          <a:p>
            <a:pPr marL="0" indent="0">
              <a:lnSpc>
                <a:spcPct val="110000"/>
              </a:lnSpc>
              <a:buNone/>
            </a:pPr>
            <a:r>
              <a:rPr lang="en-US" sz="6400" i="1" dirty="0"/>
              <a:t>        </a:t>
            </a:r>
            <a:r>
              <a:rPr lang="en-US" sz="6400" dirty="0"/>
              <a:t>January 2020 </a:t>
            </a:r>
            <a:r>
              <a:rPr lang="mr-IN" sz="6400" dirty="0"/>
              <a:t>–</a:t>
            </a:r>
            <a:r>
              <a:rPr lang="en-US" sz="6400" dirty="0"/>
              <a:t> June 2020</a:t>
            </a:r>
          </a:p>
          <a:p>
            <a:pPr marL="0" indent="0">
              <a:lnSpc>
                <a:spcPct val="110000"/>
              </a:lnSpc>
              <a:buNone/>
            </a:pPr>
            <a:endParaRPr lang="en-US" sz="6400" dirty="0"/>
          </a:p>
          <a:p>
            <a:pPr>
              <a:lnSpc>
                <a:spcPct val="110000"/>
              </a:lnSpc>
            </a:pPr>
            <a:r>
              <a:rPr lang="en-US" sz="6400" b="1" i="1" dirty="0"/>
              <a:t>Making Alternatives to Guardianship a Reality in NC</a:t>
            </a:r>
          </a:p>
          <a:p>
            <a:pPr marL="400050" lvl="1" indent="0">
              <a:lnSpc>
                <a:spcPct val="110000"/>
              </a:lnSpc>
              <a:buNone/>
            </a:pPr>
            <a:r>
              <a:rPr lang="en-US" sz="6400" dirty="0"/>
              <a:t>July 2020 </a:t>
            </a:r>
            <a:r>
              <a:rPr lang="mr-IN" sz="6400" dirty="0"/>
              <a:t>–</a:t>
            </a:r>
            <a:r>
              <a:rPr lang="en-US" sz="6400" dirty="0"/>
              <a:t> June 2023</a:t>
            </a:r>
          </a:p>
          <a:p>
            <a:pPr marL="45720" indent="0">
              <a:buNone/>
            </a:pPr>
            <a:endParaRPr lang="en-US" sz="5500" dirty="0"/>
          </a:p>
          <a:p>
            <a:pPr marL="45720" indent="0">
              <a:buNone/>
            </a:pPr>
            <a:r>
              <a:rPr lang="en-US" sz="5500" b="1" dirty="0"/>
              <a:t>Collective Impact framework</a:t>
            </a:r>
            <a:r>
              <a:rPr lang="en-US" sz="5500" dirty="0"/>
              <a:t>: </a:t>
            </a:r>
          </a:p>
          <a:p>
            <a:pPr>
              <a:buFont typeface="Wingdings" charset="2"/>
              <a:buChar char="Ø"/>
            </a:pPr>
            <a:r>
              <a:rPr lang="en-US" sz="5900" dirty="0"/>
              <a:t>Backbone, Common Agenda, Shared Measurement, Continuous Communication, Mutually Reinforcing Activities </a:t>
            </a:r>
          </a:p>
          <a:p>
            <a:pPr>
              <a:buFont typeface="Wingdings" charset="2"/>
              <a:buChar char="Ø"/>
            </a:pPr>
            <a:r>
              <a:rPr lang="en-US" sz="5900" dirty="0"/>
              <a:t>Statewide workgroup with diverse affiliations and Steering Team</a:t>
            </a:r>
          </a:p>
          <a:p>
            <a:pPr>
              <a:buFont typeface="Wingdings" charset="2"/>
              <a:buChar char="Ø"/>
            </a:pPr>
            <a:r>
              <a:rPr lang="en-US" sz="5900" dirty="0"/>
              <a:t>National WINGS (Working Interdisciplinary Network of Guardianship Stakeholders)</a:t>
            </a:r>
          </a:p>
          <a:p>
            <a:pPr lvl="2"/>
            <a:endParaRPr lang="en-US" sz="3800" dirty="0"/>
          </a:p>
          <a:p>
            <a:pPr lvl="2"/>
            <a:endParaRPr lang="en-US" sz="3800" dirty="0"/>
          </a:p>
          <a:p>
            <a:pPr marL="914400" lvl="2" indent="0">
              <a:buNone/>
            </a:pPr>
            <a:endParaRPr lang="en-US" sz="3800" dirty="0"/>
          </a:p>
          <a:p>
            <a:pPr lvl="1"/>
            <a:endParaRPr lang="en-US" dirty="0"/>
          </a:p>
          <a:p>
            <a:pPr marL="45720" indent="0">
              <a:buNone/>
            </a:pP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609600"/>
            <a:ext cx="2005279" cy="870509"/>
          </a:xfrm>
          <a:prstGeom prst="rect">
            <a:avLst/>
          </a:prstGeom>
        </p:spPr>
      </p:pic>
    </p:spTree>
    <p:extLst>
      <p:ext uri="{BB962C8B-B14F-4D97-AF65-F5344CB8AC3E}">
        <p14:creationId xmlns:p14="http://schemas.microsoft.com/office/powerpoint/2010/main" val="2069401354"/>
      </p:ext>
    </p:extLst>
  </p:cSld>
  <p:clrMapOvr>
    <a:masterClrMapping/>
  </p:clrMapOvr>
</p:sld>
</file>

<file path=ppt/theme/theme1.xml><?xml version="1.0" encoding="utf-8"?>
<a:theme xmlns:a="http://schemas.openxmlformats.org/drawingml/2006/main" name="TM01019776">
  <a:themeElements>
    <a:clrScheme name="MS_FYQtrlyPs 12">
      <a:dk1>
        <a:srgbClr val="000000"/>
      </a:dk1>
      <a:lt1>
        <a:srgbClr val="FFFFFF"/>
      </a:lt1>
      <a:dk2>
        <a:srgbClr val="CC0000"/>
      </a:dk2>
      <a:lt2>
        <a:srgbClr val="255D71"/>
      </a:lt2>
      <a:accent1>
        <a:srgbClr val="CCCCCC"/>
      </a:accent1>
      <a:accent2>
        <a:srgbClr val="5EC0D4"/>
      </a:accent2>
      <a:accent3>
        <a:srgbClr val="FFFFFF"/>
      </a:accent3>
      <a:accent4>
        <a:srgbClr val="000000"/>
      </a:accent4>
      <a:accent5>
        <a:srgbClr val="E2E2E2"/>
      </a:accent5>
      <a:accent6>
        <a:srgbClr val="54AEC0"/>
      </a:accent6>
      <a:hlink>
        <a:srgbClr val="666699"/>
      </a:hlink>
      <a:folHlink>
        <a:srgbClr val="AEDDE8"/>
      </a:folHlink>
    </a:clrScheme>
    <a:fontScheme name="MS_FYQtrlyPs">
      <a:majorFont>
        <a:latin typeface="Palatino Linotype"/>
        <a:ea typeface="ＭＳ Ｐゴシック"/>
        <a:cs typeface=""/>
      </a:majorFont>
      <a:minorFont>
        <a:latin typeface="Palatino Linotyp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S_FYQtrlyP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MS_FYQtrlyP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MS_FYQtrlyP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MS_FYQtrlyP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MS_FYQtrlyP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MS_FYQtrlyP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MS_FYQtrlyP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MS_FYQtrlyP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MS_FYQtrlyP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MS_FYQtrlyP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MS_FYQtrlyPs 11">
        <a:dk1>
          <a:srgbClr val="000000"/>
        </a:dk1>
        <a:lt1>
          <a:srgbClr val="FFFFFF"/>
        </a:lt1>
        <a:dk2>
          <a:srgbClr val="CC0000"/>
        </a:dk2>
        <a:lt2>
          <a:srgbClr val="999966"/>
        </a:lt2>
        <a:accent1>
          <a:srgbClr val="CCCCCC"/>
        </a:accent1>
        <a:accent2>
          <a:srgbClr val="5EC0D4"/>
        </a:accent2>
        <a:accent3>
          <a:srgbClr val="FFFFFF"/>
        </a:accent3>
        <a:accent4>
          <a:srgbClr val="000000"/>
        </a:accent4>
        <a:accent5>
          <a:srgbClr val="E2E2E2"/>
        </a:accent5>
        <a:accent6>
          <a:srgbClr val="54AEC0"/>
        </a:accent6>
        <a:hlink>
          <a:srgbClr val="666699"/>
        </a:hlink>
        <a:folHlink>
          <a:srgbClr val="AEDDE8"/>
        </a:folHlink>
      </a:clrScheme>
      <a:clrMap bg1="lt1" tx1="dk1" bg2="lt2" tx2="dk2" accent1="accent1" accent2="accent2" accent3="accent3" accent4="accent4" accent5="accent5" accent6="accent6" hlink="hlink" folHlink="folHlink"/>
    </a:extraClrScheme>
    <a:extraClrScheme>
      <a:clrScheme name="MS_FYQtrlyPs 12">
        <a:dk1>
          <a:srgbClr val="000000"/>
        </a:dk1>
        <a:lt1>
          <a:srgbClr val="FFFFFF"/>
        </a:lt1>
        <a:dk2>
          <a:srgbClr val="CC0000"/>
        </a:dk2>
        <a:lt2>
          <a:srgbClr val="255D71"/>
        </a:lt2>
        <a:accent1>
          <a:srgbClr val="CCCCCC"/>
        </a:accent1>
        <a:accent2>
          <a:srgbClr val="5EC0D4"/>
        </a:accent2>
        <a:accent3>
          <a:srgbClr val="FFFFFF"/>
        </a:accent3>
        <a:accent4>
          <a:srgbClr val="000000"/>
        </a:accent4>
        <a:accent5>
          <a:srgbClr val="E2E2E2"/>
        </a:accent5>
        <a:accent6>
          <a:srgbClr val="54AEC0"/>
        </a:accent6>
        <a:hlink>
          <a:srgbClr val="666699"/>
        </a:hlink>
        <a:folHlink>
          <a:srgbClr val="AEDDE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TM01019776</Template>
  <TotalTime>3148</TotalTime>
  <Words>1963</Words>
  <Application>Microsoft Macintosh PowerPoint</Application>
  <PresentationFormat>On-screen Show (4:3)</PresentationFormat>
  <Paragraphs>217</Paragraphs>
  <Slides>37</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Century Gothic</vt:lpstr>
      <vt:lpstr>Palatino</vt:lpstr>
      <vt:lpstr>Palatino Linotype</vt:lpstr>
      <vt:lpstr>Wingdings</vt:lpstr>
      <vt:lpstr>Wingdings 2</vt:lpstr>
      <vt:lpstr>TM01019776</vt:lpstr>
      <vt:lpstr>Making Alternatives to Guardianship a Reality in NC Wednesday, February 10, 2021 Linda Kendall Fields, M.Ed.  UNC – Chapel Hill School of Social Work The Cares Program – Facilitating Systems Change With and For Adults of All Ages</vt:lpstr>
      <vt:lpstr>A Personal Introduction to This Work…</vt:lpstr>
      <vt:lpstr>Today’s Objectives…</vt:lpstr>
      <vt:lpstr>Background on Guardianship in NC</vt:lpstr>
      <vt:lpstr>North Carolina</vt:lpstr>
      <vt:lpstr>Types of Guardians</vt:lpstr>
      <vt:lpstr>Who can be appointed as guardians?</vt:lpstr>
      <vt:lpstr>Rethinking Guardianship is …</vt:lpstr>
      <vt:lpstr>Our History- Our Present – Our Future</vt:lpstr>
      <vt:lpstr>PowerPoint Presentation</vt:lpstr>
      <vt:lpstr>It’s Also About Adults with Disabilities of All Ages…</vt:lpstr>
      <vt:lpstr>PowerPoint Presentation</vt:lpstr>
      <vt:lpstr>Common Agenda</vt:lpstr>
      <vt:lpstr>Common Agenda/Shared Aspiration</vt:lpstr>
      <vt:lpstr>The Importance of a Balanced Approach</vt:lpstr>
      <vt:lpstr> How Many People Declared Incompetent in NC? July 1, 2012 – December 31, 2015</vt:lpstr>
      <vt:lpstr>How Many People Sought &amp; Received Restoration?</vt:lpstr>
      <vt:lpstr>Catawba Data Analysis  January 1, 2015 – September 30, 2016</vt:lpstr>
      <vt:lpstr>PowerPoint Presentation</vt:lpstr>
      <vt:lpstr>Story Themes</vt:lpstr>
      <vt:lpstr>Sean’s Story</vt:lpstr>
      <vt:lpstr>Jason’s Story</vt:lpstr>
      <vt:lpstr>Making Alternatives to Guardianship  a Reality in North Carolina </vt:lpstr>
      <vt:lpstr>2021 Areas of Focus</vt:lpstr>
      <vt:lpstr>NC General Statute 35A Reform</vt:lpstr>
      <vt:lpstr>School-to-Guardianship Pipeline</vt:lpstr>
      <vt:lpstr>A quick recent example in NC </vt:lpstr>
      <vt:lpstr>Suggested Change… Interrupting the “Pipeline to Guardianship”</vt:lpstr>
      <vt:lpstr>Supported Decision-Making</vt:lpstr>
      <vt:lpstr>PowerPoint Presentation</vt:lpstr>
      <vt:lpstr>PowerPoint Presentation</vt:lpstr>
      <vt:lpstr>PowerPoint Presentation</vt:lpstr>
      <vt:lpstr>PowerPoint Presentation</vt:lpstr>
      <vt:lpstr>PowerPoint Presentation</vt:lpstr>
      <vt:lpstr>More information?</vt:lpstr>
      <vt:lpstr>Resources</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Quarterly Results and FY 2006 Financial Outlook</dc:title>
  <dc:subject/>
  <dc:creator>Marsh, Sarah</dc:creator>
  <cp:keywords/>
  <dc:description/>
  <cp:lastModifiedBy>Kendall Fields, Linda</cp:lastModifiedBy>
  <cp:revision>204</cp:revision>
  <cp:lastPrinted>2020-10-20T18:56:27Z</cp:lastPrinted>
  <dcterms:created xsi:type="dcterms:W3CDTF">2002-06-07T17:25:59Z</dcterms:created>
  <dcterms:modified xsi:type="dcterms:W3CDTF">2021-02-08T18:45:34Z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TC010197761033</vt:lpwstr>
  </property>
</Properties>
</file>